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8" r:id="rId2"/>
    <p:sldId id="281" r:id="rId3"/>
    <p:sldId id="257" r:id="rId4"/>
    <p:sldId id="259" r:id="rId5"/>
    <p:sldId id="261" r:id="rId6"/>
    <p:sldId id="269" r:id="rId7"/>
    <p:sldId id="280" r:id="rId8"/>
    <p:sldId id="271" r:id="rId9"/>
    <p:sldId id="272" r:id="rId10"/>
    <p:sldId id="273" r:id="rId11"/>
    <p:sldId id="275" r:id="rId12"/>
    <p:sldId id="27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țiune implicită" id="{747E0FE5-549E-4055-AAD3-43916C1514EE}">
          <p14:sldIdLst/>
        </p14:section>
        <p14:section name="Secțiune fără titlu" id="{8826E97A-8395-4B72-87AC-392AA2FC4E67}">
          <p14:sldIdLst>
            <p14:sldId id="258"/>
            <p14:sldId id="281"/>
            <p14:sldId id="257"/>
            <p14:sldId id="259"/>
            <p14:sldId id="261"/>
            <p14:sldId id="269"/>
            <p14:sldId id="280"/>
            <p14:sldId id="271"/>
            <p14:sldId id="272"/>
            <p14:sldId id="273"/>
            <p14:sldId id="275"/>
            <p14:sldId id="27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86" d="100"/>
          <a:sy n="86" d="100"/>
        </p:scale>
        <p:origin x="562"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ante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ubstituent dată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E72933-E37F-40C0-A071-1B4B0CF5739B}" type="datetimeFigureOut">
              <a:rPr lang="en-US" smtClean="0"/>
              <a:t>1/20/2021</a:t>
            </a:fld>
            <a:endParaRPr lang="en-US"/>
          </a:p>
        </p:txBody>
      </p:sp>
      <p:sp>
        <p:nvSpPr>
          <p:cNvPr id="4" name="Substituent imagine diapozitiv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ubstituent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6" name="Substituent subsol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ubstituent număr diapozitiv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03ABA2-130C-4FDB-8FB0-1E063301CC06}" type="slidenum">
              <a:rPr lang="en-US" smtClean="0"/>
              <a:t>‹#›</a:t>
            </a:fld>
            <a:endParaRPr lang="en-US"/>
          </a:p>
        </p:txBody>
      </p:sp>
    </p:spTree>
    <p:extLst>
      <p:ext uri="{BB962C8B-B14F-4D97-AF65-F5344CB8AC3E}">
        <p14:creationId xmlns:p14="http://schemas.microsoft.com/office/powerpoint/2010/main" val="3966498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en-US"/>
          </a:p>
        </p:txBody>
      </p:sp>
      <p:sp>
        <p:nvSpPr>
          <p:cNvPr id="4" name="Substituent număr diapozitiv 3"/>
          <p:cNvSpPr>
            <a:spLocks noGrp="1"/>
          </p:cNvSpPr>
          <p:nvPr>
            <p:ph type="sldNum" sz="quarter" idx="5"/>
          </p:nvPr>
        </p:nvSpPr>
        <p:spPr/>
        <p:txBody>
          <a:bodyPr/>
          <a:lstStyle/>
          <a:p>
            <a:fld id="{CA50E217-7481-4E51-A1B1-3996BB682962}" type="slidenum">
              <a:rPr lang="en-US" smtClean="0"/>
              <a:t>1</a:t>
            </a:fld>
            <a:endParaRPr lang="en-US"/>
          </a:p>
        </p:txBody>
      </p:sp>
    </p:spTree>
    <p:extLst>
      <p:ext uri="{BB962C8B-B14F-4D97-AF65-F5344CB8AC3E}">
        <p14:creationId xmlns:p14="http://schemas.microsoft.com/office/powerpoint/2010/main" val="3222411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o-RO"/>
              <a:t>Faceți clic pentru a edita stilul de titlu coordonator</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o-RO"/>
              <a:t>Faceți clic pentru a edita stilul de subtitlu coordonator</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u și legendă">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a:t>Faceţi clic pentru a edita Master stiluri text</a:t>
            </a:r>
          </a:p>
        </p:txBody>
      </p:sp>
      <p:sp>
        <p:nvSpPr>
          <p:cNvPr id="4" name="Date Placeholder 3"/>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o-RO"/>
              <a:t>Faceți clic pentru a edita stilul de titlu coordonator</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o-RO"/>
              <a:t>Faceţi clic pentru a edita Master stiluri text</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a:t>Faceţi clic pentru a edita Master stiluri text</a:t>
            </a:r>
          </a:p>
        </p:txBody>
      </p:sp>
      <p:sp>
        <p:nvSpPr>
          <p:cNvPr id="4" name="Date Placeholder 3"/>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de vizită">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o-RO"/>
              <a:t>Faceți clic pentru a edita stilul de titlu coordonator</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o-RO"/>
              <a:t>Faceţi clic pentru a edita Master stiluri text</a:t>
            </a:r>
          </a:p>
        </p:txBody>
      </p:sp>
      <p:sp>
        <p:nvSpPr>
          <p:cNvPr id="5" name="Date Placeholder 4"/>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carte de vizită">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o-RO"/>
              <a:t>Faceți clic pentru a edita stilul de titlu coordonator</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o-RO"/>
              <a:t>Faceţi clic pentru a edita Master stiluri text</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o-RO"/>
              <a:t>Faceţi clic pentru a edita Master stiluri text</a:t>
            </a:r>
          </a:p>
        </p:txBody>
      </p:sp>
      <p:sp>
        <p:nvSpPr>
          <p:cNvPr id="5" name="Date Placeholder 4"/>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devărat sau fals">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o-RO"/>
              <a:t>Faceți clic pentru a edita stilul de titlu coordonator</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o-RO"/>
              <a:t>Faceţi clic pentru a edita Master stiluri text</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o-RO"/>
              <a:t>Faceţi clic pentru a edita Master stiluri text</a:t>
            </a:r>
          </a:p>
        </p:txBody>
      </p:sp>
      <p:sp>
        <p:nvSpPr>
          <p:cNvPr id="5" name="Date Placeholder 4"/>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p:txBody>
          <a:bodyPr vert="eaVert" ancho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o-RO"/>
              <a:t>Faceți clic pentru a edita stilul de titlu coordonator</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o-RO"/>
              <a:t>Faceți clic pentru a edita stilul de titlu coordonator</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o-RO"/>
              <a:t>Faceți clic pentru a edita stilul de titlu coordonator</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a:t>Faceţi clic pentru a edita Master stiluri text</a:t>
            </a:r>
          </a:p>
        </p:txBody>
      </p:sp>
      <p:sp>
        <p:nvSpPr>
          <p:cNvPr id="4" name="Date Placeholder 3"/>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o-RO"/>
              <a:t>Faceți clic pentru a edita stilul de titlu coordonator</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Faceți clic pentru a edita stilul de titlu coordonator</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o-RO"/>
              <a:t>Faceți clic pentru a edita stilul de titlu coordonator</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Faceţi clic pentru a edita Master stiluri text</a:t>
            </a:r>
          </a:p>
        </p:txBody>
      </p:sp>
      <p:sp>
        <p:nvSpPr>
          <p:cNvPr id="5" name="Date Placeholder 4"/>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o-RO"/>
              <a:t>Faceți clic pentru a edita stilul de titlu coordonator</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o-RO"/>
              <a:t>Faceți clic pe pictogramă pentru a adăuga o imagine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a:t>Faceţi clic pentru a edita Master stiluri text</a:t>
            </a:r>
          </a:p>
        </p:txBody>
      </p:sp>
      <p:sp>
        <p:nvSpPr>
          <p:cNvPr id="5" name="Date Placeholder 4"/>
          <p:cNvSpPr>
            <a:spLocks noGrp="1"/>
          </p:cNvSpPr>
          <p:nvPr>
            <p:ph type="dt" sz="half" idx="10"/>
          </p:nvPr>
        </p:nvSpPr>
        <p:spPr/>
        <p:txBody>
          <a:bodyPr/>
          <a:lstStyle/>
          <a:p>
            <a:fld id="{B61BEF0D-F0BB-DE4B-95CE-6DB70DBA9567}" type="datetimeFigureOut">
              <a:rPr lang="en-US" dirty="0"/>
              <a:pPr/>
              <a:t>1/20/2021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o-RO"/>
              <a:t>Faceți clic pentru a edita stilul de titlu coordonator</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1/20/2021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D7DE0516-3537-49F4-91E7-19DC76E4241C}"/>
              </a:ext>
            </a:extLst>
          </p:cNvPr>
          <p:cNvSpPr>
            <a:spLocks noGrp="1"/>
          </p:cNvSpPr>
          <p:nvPr>
            <p:ph type="title"/>
          </p:nvPr>
        </p:nvSpPr>
        <p:spPr>
          <a:xfrm>
            <a:off x="838200" y="1289154"/>
            <a:ext cx="10515600" cy="2139846"/>
          </a:xfrm>
        </p:spPr>
        <p:txBody>
          <a:bodyPr>
            <a:normAutofit fontScale="90000"/>
          </a:bodyPr>
          <a:lstStyle/>
          <a:p>
            <a:pPr algn="ctr"/>
            <a:r>
              <a:rPr lang="ro-RO" sz="2400" b="1" dirty="0"/>
              <a:t>PROIECT DE MOBILITATE VET ERASMUS</a:t>
            </a:r>
            <a:r>
              <a:rPr lang="ro-RO" dirty="0"/>
              <a:t>+</a:t>
            </a:r>
            <a:br>
              <a:rPr lang="ro-RO" dirty="0"/>
            </a:br>
            <a:r>
              <a:rPr lang="ro-RO" sz="3600" dirty="0">
                <a:latin typeface="Algerian" panose="04020705040A02060702" pitchFamily="82" charset="0"/>
              </a:rPr>
              <a:t>,,</a:t>
            </a:r>
            <a:r>
              <a:rPr lang="ro-RO" sz="3600" dirty="0" err="1">
                <a:latin typeface="Algerian" panose="04020705040A02060702" pitchFamily="82" charset="0"/>
              </a:rPr>
              <a:t>ÎnvĂȚĂm</a:t>
            </a:r>
            <a:r>
              <a:rPr lang="ro-RO" sz="3600" dirty="0">
                <a:latin typeface="Algerian" panose="04020705040A02060702" pitchFamily="82" charset="0"/>
              </a:rPr>
              <a:t> tehnologia gastronomiei</a:t>
            </a:r>
            <a:r>
              <a:rPr lang="en-GB" dirty="0"/>
              <a:t>”</a:t>
            </a:r>
            <a:br>
              <a:rPr lang="ro-RO" dirty="0"/>
            </a:br>
            <a:r>
              <a:rPr lang="ro-RO" dirty="0"/>
              <a:t>2020-1-RO01-KA102-079269</a:t>
            </a:r>
            <a:br>
              <a:rPr lang="ro-RO" dirty="0"/>
            </a:br>
            <a:r>
              <a:rPr lang="ro-RO" sz="2700" b="1" dirty="0"/>
              <a:t>E-GASTRONOMICAL</a:t>
            </a:r>
            <a:br>
              <a:rPr lang="ro-RO" dirty="0"/>
            </a:br>
            <a:endParaRPr lang="en-US" dirty="0"/>
          </a:p>
        </p:txBody>
      </p:sp>
      <p:sp>
        <p:nvSpPr>
          <p:cNvPr id="3" name="Substituent conținut 2">
            <a:extLst>
              <a:ext uri="{FF2B5EF4-FFF2-40B4-BE49-F238E27FC236}">
                <a16:creationId xmlns:a16="http://schemas.microsoft.com/office/drawing/2014/main" id="{6F023C30-8509-4CBE-BEF6-0B4C923C29C0}"/>
              </a:ext>
            </a:extLst>
          </p:cNvPr>
          <p:cNvSpPr>
            <a:spLocks noGrp="1"/>
          </p:cNvSpPr>
          <p:nvPr>
            <p:ph idx="1"/>
          </p:nvPr>
        </p:nvSpPr>
        <p:spPr>
          <a:xfrm>
            <a:off x="719847" y="3132306"/>
            <a:ext cx="10633953" cy="3044656"/>
          </a:xfrm>
        </p:spPr>
        <p:txBody>
          <a:bodyPr/>
          <a:lstStyle/>
          <a:p>
            <a:endParaRPr lang="ro-RO"/>
          </a:p>
          <a:p>
            <a:endParaRPr lang="en-US"/>
          </a:p>
        </p:txBody>
      </p:sp>
      <p:sp>
        <p:nvSpPr>
          <p:cNvPr id="6" name="Rectangle 2">
            <a:extLst>
              <a:ext uri="{FF2B5EF4-FFF2-40B4-BE49-F238E27FC236}">
                <a16:creationId xmlns:a16="http://schemas.microsoft.com/office/drawing/2014/main" id="{4A25EE05-EC37-4589-86B0-CC34AE9CE388}"/>
              </a:ext>
            </a:extLst>
          </p:cNvPr>
          <p:cNvSpPr>
            <a:spLocks noChangeArrowheads="1"/>
          </p:cNvSpPr>
          <p:nvPr/>
        </p:nvSpPr>
        <p:spPr bwMode="auto">
          <a:xfrm>
            <a:off x="2203554" y="376237"/>
            <a:ext cx="1661980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7" name="Obiect 6">
            <a:extLst>
              <a:ext uri="{FF2B5EF4-FFF2-40B4-BE49-F238E27FC236}">
                <a16:creationId xmlns:a16="http://schemas.microsoft.com/office/drawing/2014/main" id="{34A53C35-CA7B-45B6-8C08-191610DDB7A9}"/>
              </a:ext>
            </a:extLst>
          </p:cNvPr>
          <p:cNvGraphicFramePr>
            <a:graphicFrameLocks noChangeAspect="1"/>
          </p:cNvGraphicFramePr>
          <p:nvPr/>
        </p:nvGraphicFramePr>
        <p:xfrm>
          <a:off x="2203554" y="376237"/>
          <a:ext cx="2619509" cy="762751"/>
        </p:xfrm>
        <a:graphic>
          <a:graphicData uri="http://schemas.openxmlformats.org/presentationml/2006/ole">
            <mc:AlternateContent xmlns:mc="http://schemas.openxmlformats.org/markup-compatibility/2006">
              <mc:Choice xmlns:v="urn:schemas-microsoft-com:vml" Requires="v">
                <p:oleObj r:id="rId3" imgW="1544040" imgH="364680" progId="CorelDRAW.Graphic.12">
                  <p:embed/>
                </p:oleObj>
              </mc:Choice>
              <mc:Fallback>
                <p:oleObj r:id="rId3" imgW="1544040" imgH="364680" progId="CorelDRAW.Graphic.12">
                  <p:embed/>
                  <p:pic>
                    <p:nvPicPr>
                      <p:cNvPr id="7" name="Obiect 6">
                        <a:extLst>
                          <a:ext uri="{FF2B5EF4-FFF2-40B4-BE49-F238E27FC236}">
                            <a16:creationId xmlns:a16="http://schemas.microsoft.com/office/drawing/2014/main" id="{34A53C35-CA7B-45B6-8C08-191610DDB7A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3554" y="376237"/>
                        <a:ext cx="2619509" cy="762751"/>
                      </a:xfrm>
                      <a:prstGeom prst="rect">
                        <a:avLst/>
                      </a:prstGeom>
                      <a:noFill/>
                    </p:spPr>
                  </p:pic>
                </p:oleObj>
              </mc:Fallback>
            </mc:AlternateContent>
          </a:graphicData>
        </a:graphic>
      </p:graphicFrame>
    </p:spTree>
    <p:extLst>
      <p:ext uri="{BB962C8B-B14F-4D97-AF65-F5344CB8AC3E}">
        <p14:creationId xmlns:p14="http://schemas.microsoft.com/office/powerpoint/2010/main" val="2994243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ECF64AD7-0BAE-49E6-8D08-365F74C17D8F}"/>
              </a:ext>
            </a:extLst>
          </p:cNvPr>
          <p:cNvSpPr>
            <a:spLocks noGrp="1"/>
          </p:cNvSpPr>
          <p:nvPr>
            <p:ph type="title"/>
          </p:nvPr>
        </p:nvSpPr>
        <p:spPr/>
        <p:txBody>
          <a:bodyPr>
            <a:normAutofit/>
          </a:bodyPr>
          <a:lstStyle/>
          <a:p>
            <a:pPr algn="ctr"/>
            <a:r>
              <a:rPr lang="fr-FR" sz="1800" b="1"/>
              <a:t>IMPACT PROIECT MOBILITATE VET bis</a:t>
            </a:r>
            <a:r>
              <a:rPr lang="ro-RO" sz="1800" b="1"/>
              <a:t> 2</a:t>
            </a:r>
            <a:endParaRPr lang="en-US" sz="1800" b="1"/>
          </a:p>
        </p:txBody>
      </p:sp>
      <p:sp>
        <p:nvSpPr>
          <p:cNvPr id="3" name="Substituent conținut 2">
            <a:extLst>
              <a:ext uri="{FF2B5EF4-FFF2-40B4-BE49-F238E27FC236}">
                <a16:creationId xmlns:a16="http://schemas.microsoft.com/office/drawing/2014/main" id="{A9654A5F-CBB2-4C46-9AC1-6F5D48B02135}"/>
              </a:ext>
            </a:extLst>
          </p:cNvPr>
          <p:cNvSpPr>
            <a:spLocks noGrp="1"/>
          </p:cNvSpPr>
          <p:nvPr>
            <p:ph idx="1"/>
          </p:nvPr>
        </p:nvSpPr>
        <p:spPr/>
        <p:txBody>
          <a:bodyPr>
            <a:normAutofit fontScale="92500" lnSpcReduction="20000"/>
          </a:bodyPr>
          <a:lstStyle/>
          <a:p>
            <a:r>
              <a:rPr lang="ro-RO" b="1" dirty="0"/>
              <a:t>I . Impactul proiectului la nivel local </a:t>
            </a:r>
          </a:p>
          <a:p>
            <a:r>
              <a:rPr lang="ro-RO" dirty="0"/>
              <a:t>-rezultatele proiectului vor fi vizibile în comunitate și societate prin mediatizarea activităților desfășurate (dezbateri, emisiuni la care participă elevii participanți la mobilitate) </a:t>
            </a:r>
          </a:p>
          <a:p>
            <a:r>
              <a:rPr lang="ro-RO" dirty="0"/>
              <a:t>-împreuna cu autoritățile și comunitățile locale proiectul va contribuii la informarea agenților economici pentru a le ridica interesul fata de instruirea practică. </a:t>
            </a:r>
          </a:p>
          <a:p>
            <a:r>
              <a:rPr lang="ro-RO" dirty="0"/>
              <a:t>-promovarea problemelor școlilor cu privire la lipsa sau slaba calitate a bazei materiale pentru desfășurarea instruirii practice a elevilor, pe agenda autorităților . </a:t>
            </a:r>
          </a:p>
          <a:p>
            <a:r>
              <a:rPr lang="ro-RO" dirty="0"/>
              <a:t>- creșterea încrederi în potențialul școlii </a:t>
            </a:r>
          </a:p>
          <a:p>
            <a:r>
              <a:rPr lang="ro-RO" dirty="0"/>
              <a:t>- sporirea relevanței </a:t>
            </a:r>
            <a:r>
              <a:rPr lang="ro-RO" sz="1700" dirty="0"/>
              <a:t>școlii </a:t>
            </a:r>
            <a:r>
              <a:rPr lang="ro-RO" dirty="0"/>
              <a:t>in comunitate, </a:t>
            </a:r>
          </a:p>
          <a:p>
            <a:r>
              <a:rPr lang="ro-RO" dirty="0"/>
              <a:t>-crearea de oportunități pentru împărtășirea experiențelor, </a:t>
            </a:r>
          </a:p>
          <a:p>
            <a:endParaRPr lang="ro-RO" dirty="0"/>
          </a:p>
        </p:txBody>
      </p:sp>
    </p:spTree>
    <p:extLst>
      <p:ext uri="{BB962C8B-B14F-4D97-AF65-F5344CB8AC3E}">
        <p14:creationId xmlns:p14="http://schemas.microsoft.com/office/powerpoint/2010/main" val="4205229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0D6E749E-6E5D-40C0-A6C8-2084F475250B}"/>
              </a:ext>
            </a:extLst>
          </p:cNvPr>
          <p:cNvSpPr>
            <a:spLocks noGrp="1"/>
          </p:cNvSpPr>
          <p:nvPr>
            <p:ph type="title"/>
          </p:nvPr>
        </p:nvSpPr>
        <p:spPr>
          <a:xfrm>
            <a:off x="2592925" y="624110"/>
            <a:ext cx="8911687" cy="450546"/>
          </a:xfrm>
        </p:spPr>
        <p:txBody>
          <a:bodyPr>
            <a:normAutofit/>
          </a:bodyPr>
          <a:lstStyle/>
          <a:p>
            <a:pPr algn="ctr"/>
            <a:r>
              <a:rPr lang="en-US" sz="1800" b="1"/>
              <a:t>IMPACT PROIECT MOBILITATE VET bis </a:t>
            </a:r>
            <a:r>
              <a:rPr lang="ro-RO" sz="1800" b="1"/>
              <a:t>3</a:t>
            </a:r>
            <a:endParaRPr lang="en-US" sz="1800" b="1"/>
          </a:p>
        </p:txBody>
      </p:sp>
      <p:sp>
        <p:nvSpPr>
          <p:cNvPr id="3" name="Substituent conținut 2">
            <a:extLst>
              <a:ext uri="{FF2B5EF4-FFF2-40B4-BE49-F238E27FC236}">
                <a16:creationId xmlns:a16="http://schemas.microsoft.com/office/drawing/2014/main" id="{CE3C7D1D-361B-4BF3-9520-B37D697AA51E}"/>
              </a:ext>
            </a:extLst>
          </p:cNvPr>
          <p:cNvSpPr>
            <a:spLocks noGrp="1"/>
          </p:cNvSpPr>
          <p:nvPr>
            <p:ph idx="1"/>
          </p:nvPr>
        </p:nvSpPr>
        <p:spPr>
          <a:xfrm>
            <a:off x="2589212" y="1074656"/>
            <a:ext cx="8915400" cy="5467546"/>
          </a:xfrm>
        </p:spPr>
        <p:txBody>
          <a:bodyPr>
            <a:normAutofit fontScale="92500" lnSpcReduction="10000"/>
          </a:bodyPr>
          <a:lstStyle/>
          <a:p>
            <a:r>
              <a:rPr lang="ro-RO" dirty="0" err="1"/>
              <a:t>II.</a:t>
            </a:r>
            <a:r>
              <a:rPr lang="ro-RO" b="1" dirty="0" err="1"/>
              <a:t>Impactul</a:t>
            </a:r>
            <a:r>
              <a:rPr lang="ro-RO" b="1" dirty="0"/>
              <a:t> proiectului la nivel regional </a:t>
            </a:r>
          </a:p>
          <a:p>
            <a:r>
              <a:rPr lang="ro-RO" dirty="0"/>
              <a:t>-creșterea capacității școlii de a asigura o pregătire pentru integrarea tinerilor pe piața muncii prin transferul si recunoașterea rezultatelor învățării dobândite in tari din UE, de a răspunde provocărilor determinate de globalizare; </a:t>
            </a:r>
          </a:p>
          <a:p>
            <a:r>
              <a:rPr lang="ro-RO" dirty="0"/>
              <a:t>- contribuie la creșterea calității vieții la nivel regional S-V Oltenia si a incluziunii sociale. </a:t>
            </a:r>
          </a:p>
          <a:p>
            <a:r>
              <a:rPr lang="ro-RO" dirty="0"/>
              <a:t>- mărește competitivitatea regionala prin </a:t>
            </a:r>
            <a:r>
              <a:rPr lang="ro-RO" dirty="0" err="1"/>
              <a:t>cerșterea</a:t>
            </a:r>
            <a:r>
              <a:rPr lang="ro-RO" dirty="0"/>
              <a:t> indicatorilor de ocupare a forței de munca, implicit reducerea șomajului </a:t>
            </a:r>
          </a:p>
          <a:p>
            <a:r>
              <a:rPr lang="ro-RO" dirty="0"/>
              <a:t>- transferul managementului de proiect si altor scoli din regiunea S-V Oltenia </a:t>
            </a:r>
          </a:p>
          <a:p>
            <a:r>
              <a:rPr lang="ro-RO" dirty="0"/>
              <a:t>III</a:t>
            </a:r>
            <a:r>
              <a:rPr lang="ro-RO" b="1" dirty="0"/>
              <a:t>. Impactul proiectului la nivel național </a:t>
            </a:r>
            <a:r>
              <a:rPr lang="ro-RO" dirty="0"/>
              <a:t>se va concretiza prin : </a:t>
            </a:r>
          </a:p>
          <a:p>
            <a:r>
              <a:rPr lang="ro-RO" dirty="0"/>
              <a:t>- îmbunătățirea componențelor </a:t>
            </a:r>
            <a:r>
              <a:rPr lang="ro-RO" dirty="0" err="1"/>
              <a:t>Curriculei</a:t>
            </a:r>
            <a:r>
              <a:rPr lang="ro-RO" dirty="0"/>
              <a:t>  National, CDL-urile pentru instruirea practică comasată pentru domeniile de calificare Tehnician în gastronomie; </a:t>
            </a:r>
          </a:p>
          <a:p>
            <a:r>
              <a:rPr lang="ro-RO" dirty="0"/>
              <a:t>- identificarea nevoilor de formare de resurse umane printr-un contact permanent cu mediul economic si dezvoltarea competențelor profesionale ale acestor resurse în vederea integrării cu succes pe piața muncii, </a:t>
            </a:r>
          </a:p>
          <a:p>
            <a:r>
              <a:rPr lang="ro-RO" dirty="0"/>
              <a:t>- reducerii costului si timpului de integrare profesionala; </a:t>
            </a:r>
          </a:p>
          <a:p>
            <a:r>
              <a:rPr lang="ro-RO" dirty="0"/>
              <a:t>- creșterea calității si productivității muncii , prin tineri care dețin competențe profesionale și abilități cerute de angajatori.</a:t>
            </a:r>
          </a:p>
          <a:p>
            <a:endParaRPr lang="ro-RO" dirty="0"/>
          </a:p>
        </p:txBody>
      </p:sp>
    </p:spTree>
    <p:extLst>
      <p:ext uri="{BB962C8B-B14F-4D97-AF65-F5344CB8AC3E}">
        <p14:creationId xmlns:p14="http://schemas.microsoft.com/office/powerpoint/2010/main" val="3274026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D967D49B-A5FF-4A91-9230-F5C056BB1FA9}"/>
              </a:ext>
            </a:extLst>
          </p:cNvPr>
          <p:cNvSpPr>
            <a:spLocks noGrp="1"/>
          </p:cNvSpPr>
          <p:nvPr>
            <p:ph type="title"/>
          </p:nvPr>
        </p:nvSpPr>
        <p:spPr/>
        <p:txBody>
          <a:bodyPr>
            <a:normAutofit/>
          </a:bodyPr>
          <a:lstStyle/>
          <a:p>
            <a:pPr algn="ctr"/>
            <a:r>
              <a:rPr lang="ro-RO" sz="1800" b="1" dirty="0"/>
              <a:t>EVALUARE </a:t>
            </a:r>
            <a:endParaRPr lang="en-US" sz="1800" b="1" dirty="0"/>
          </a:p>
        </p:txBody>
      </p:sp>
      <p:sp>
        <p:nvSpPr>
          <p:cNvPr id="3" name="Substituent conținut 2">
            <a:extLst>
              <a:ext uri="{FF2B5EF4-FFF2-40B4-BE49-F238E27FC236}">
                <a16:creationId xmlns:a16="http://schemas.microsoft.com/office/drawing/2014/main" id="{1B979B41-5C5D-421A-AF27-99023FD2641C}"/>
              </a:ext>
            </a:extLst>
          </p:cNvPr>
          <p:cNvSpPr>
            <a:spLocks noGrp="1"/>
          </p:cNvSpPr>
          <p:nvPr>
            <p:ph idx="1"/>
          </p:nvPr>
        </p:nvSpPr>
        <p:spPr>
          <a:xfrm>
            <a:off x="2589212" y="1451727"/>
            <a:ext cx="8915400" cy="5128181"/>
          </a:xfrm>
        </p:spPr>
        <p:txBody>
          <a:bodyPr>
            <a:normAutofit/>
          </a:bodyPr>
          <a:lstStyle/>
          <a:p>
            <a:r>
              <a:rPr lang="ro-RO" dirty="0"/>
              <a:t>Măsurarea realizării obiectivelor prin indicatori de performanta </a:t>
            </a:r>
          </a:p>
          <a:p>
            <a:pPr marL="0" indent="0">
              <a:buNone/>
            </a:pPr>
            <a:endParaRPr lang="ro-RO" dirty="0"/>
          </a:p>
          <a:p>
            <a:r>
              <a:rPr lang="ro-RO" dirty="0"/>
              <a:t>O1 -100% participanți obțin competențele înscrise in </a:t>
            </a:r>
            <a:r>
              <a:rPr lang="ro-RO" dirty="0" err="1"/>
              <a:t>Europass</a:t>
            </a:r>
            <a:r>
              <a:rPr lang="ro-RO" dirty="0"/>
              <a:t>, </a:t>
            </a:r>
          </a:p>
          <a:p>
            <a:r>
              <a:rPr lang="ro-RO" dirty="0"/>
              <a:t>O2 - raportare profesori  însoțitori, </a:t>
            </a:r>
          </a:p>
          <a:p>
            <a:r>
              <a:rPr lang="ro-RO" dirty="0"/>
              <a:t>O3 - participanții se angajează în calificările obținute, </a:t>
            </a:r>
          </a:p>
          <a:p>
            <a:r>
              <a:rPr lang="ro-RO" dirty="0"/>
              <a:t>O4 - 100% participanții în proiect au obținut competențele cerute de angajatori </a:t>
            </a:r>
          </a:p>
          <a:p>
            <a:pPr marL="0" indent="0">
              <a:buNone/>
            </a:pPr>
            <a:endParaRPr lang="ro-RO" dirty="0"/>
          </a:p>
        </p:txBody>
      </p:sp>
    </p:spTree>
    <p:extLst>
      <p:ext uri="{BB962C8B-B14F-4D97-AF65-F5344CB8AC3E}">
        <p14:creationId xmlns:p14="http://schemas.microsoft.com/office/powerpoint/2010/main" val="160731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CD178A49-B064-4BC5-BAE0-CEE5F437F2AB}"/>
              </a:ext>
            </a:extLst>
          </p:cNvPr>
          <p:cNvSpPr>
            <a:spLocks noGrp="1"/>
          </p:cNvSpPr>
          <p:nvPr>
            <p:ph type="title"/>
          </p:nvPr>
        </p:nvSpPr>
        <p:spPr>
          <a:xfrm>
            <a:off x="2592925" y="624110"/>
            <a:ext cx="8911687" cy="485599"/>
          </a:xfrm>
        </p:spPr>
        <p:txBody>
          <a:bodyPr>
            <a:normAutofit/>
          </a:bodyPr>
          <a:lstStyle/>
          <a:p>
            <a:pPr algn="ctr"/>
            <a:r>
              <a:rPr lang="ro-RO" sz="2400" b="1" dirty="0"/>
              <a:t>PREZENTARE PROIECT</a:t>
            </a:r>
            <a:endParaRPr lang="en-US" sz="2400" b="1" dirty="0"/>
          </a:p>
        </p:txBody>
      </p:sp>
      <p:sp>
        <p:nvSpPr>
          <p:cNvPr id="3" name="Substituent conținut 2">
            <a:extLst>
              <a:ext uri="{FF2B5EF4-FFF2-40B4-BE49-F238E27FC236}">
                <a16:creationId xmlns:a16="http://schemas.microsoft.com/office/drawing/2014/main" id="{3DB99600-3BEB-4795-BD85-107C12AA63DA}"/>
              </a:ext>
            </a:extLst>
          </p:cNvPr>
          <p:cNvSpPr>
            <a:spLocks noGrp="1"/>
          </p:cNvSpPr>
          <p:nvPr>
            <p:ph idx="1"/>
          </p:nvPr>
        </p:nvSpPr>
        <p:spPr>
          <a:xfrm>
            <a:off x="2589212" y="1109709"/>
            <a:ext cx="8915400" cy="5821027"/>
          </a:xfrm>
        </p:spPr>
        <p:txBody>
          <a:bodyPr>
            <a:normAutofit lnSpcReduction="10000"/>
          </a:bodyPr>
          <a:lstStyle/>
          <a:p>
            <a:r>
              <a:rPr lang="ro-RO" sz="1900" dirty="0"/>
              <a:t>Proiectul are denumirea : </a:t>
            </a:r>
            <a:r>
              <a:rPr lang="ro-RO" sz="1900" b="1" dirty="0"/>
              <a:t>Învățăm tehnologia gastronomiei</a:t>
            </a:r>
          </a:p>
          <a:p>
            <a:r>
              <a:rPr lang="ro-RO" sz="1900" dirty="0"/>
              <a:t>Acronimul proiectului </a:t>
            </a:r>
            <a:r>
              <a:rPr lang="ro-RO" sz="1900" b="1" dirty="0"/>
              <a:t>: E-GASTRONOMIE</a:t>
            </a:r>
          </a:p>
          <a:p>
            <a:r>
              <a:rPr lang="ro-RO" sz="1900" dirty="0"/>
              <a:t>Durata proiectului : </a:t>
            </a:r>
            <a:r>
              <a:rPr lang="ro-RO" sz="1900" b="1" dirty="0"/>
              <a:t>12 luni ,începe în 21.09.2020 și se termină în 20.09.2021</a:t>
            </a:r>
          </a:p>
          <a:p>
            <a:r>
              <a:rPr lang="ro-RO" sz="1900" b="1" dirty="0"/>
              <a:t>Consorțiul VET APIO-PRECLARUS MUNERIS (CVAPM</a:t>
            </a:r>
            <a:r>
              <a:rPr lang="ro-RO" sz="1900" dirty="0"/>
              <a:t>) solicitant de finanțare europeana prin acest proiect are in componenta o asociație profesionala APIO care este liantul dintre scoală si piața forței de munca si 4 licee care au o îndelungată experiența in formare profesionala după cum urmează :</a:t>
            </a:r>
            <a:r>
              <a:rPr lang="ro-RO" sz="1900" b="1" dirty="0"/>
              <a:t>Liceul Tehnologic Matei Basarab" Caracal ,jud  Olt(LTMB),Liceul Tehnologic PS Aurelian Slatina jud. Olt(LTPSA), Liceul Teoretic Sebiș (LTS) jud Arad ,Liceul tehnologic nr.1,Bals(LTB),jud Olt</a:t>
            </a:r>
          </a:p>
          <a:p>
            <a:r>
              <a:rPr lang="ro-RO" sz="1900" dirty="0"/>
              <a:t>Partener străin </a:t>
            </a:r>
            <a:r>
              <a:rPr lang="ro-RO" sz="1900" b="1" dirty="0"/>
              <a:t>: Asociația Interculturală de Mobilitate Amicii din Portugalia</a:t>
            </a:r>
          </a:p>
          <a:p>
            <a:r>
              <a:rPr lang="ro-RO" sz="1900" dirty="0"/>
              <a:t>La stagiu de practică profesională vor participa 84 elevi de clasa a-X-a și a-XI-a  . Practica profesională se va face în </a:t>
            </a:r>
            <a:r>
              <a:rPr lang="ro-RO" sz="1900" dirty="0">
                <a:highlight>
                  <a:srgbClr val="FFFF00"/>
                </a:highlight>
              </a:rPr>
              <a:t>3 fluxuri </a:t>
            </a:r>
            <a:r>
              <a:rPr lang="ro-RO" sz="1900" dirty="0"/>
              <a:t>de 15 zile lucrătoare ( 90 ore )pe fiecare stagiu (fiecare flux cate 28 de copii si 4 cadre didactice)</a:t>
            </a:r>
            <a:endParaRPr lang="ro-RO" sz="2000" dirty="0"/>
          </a:p>
        </p:txBody>
      </p:sp>
    </p:spTree>
    <p:extLst>
      <p:ext uri="{BB962C8B-B14F-4D97-AF65-F5344CB8AC3E}">
        <p14:creationId xmlns:p14="http://schemas.microsoft.com/office/powerpoint/2010/main" val="915556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1090F8D3-67D8-4AAD-AB68-0F06435EDAEE}"/>
              </a:ext>
            </a:extLst>
          </p:cNvPr>
          <p:cNvSpPr>
            <a:spLocks noGrp="1"/>
          </p:cNvSpPr>
          <p:nvPr>
            <p:ph type="title"/>
          </p:nvPr>
        </p:nvSpPr>
        <p:spPr/>
        <p:txBody>
          <a:bodyPr>
            <a:normAutofit/>
          </a:bodyPr>
          <a:lstStyle/>
          <a:p>
            <a:pPr algn="ctr"/>
            <a:r>
              <a:rPr lang="ro-RO" sz="1600" b="1"/>
              <a:t>OBIECTIV GENERAL ERASMUS +</a:t>
            </a:r>
            <a:endParaRPr lang="en-US" sz="1600" b="1"/>
          </a:p>
        </p:txBody>
      </p:sp>
      <p:sp>
        <p:nvSpPr>
          <p:cNvPr id="3" name="Substituent conținut 2">
            <a:extLst>
              <a:ext uri="{FF2B5EF4-FFF2-40B4-BE49-F238E27FC236}">
                <a16:creationId xmlns:a16="http://schemas.microsoft.com/office/drawing/2014/main" id="{AA005618-9C7C-4A1C-BD66-0522F6EB6F79}"/>
              </a:ext>
            </a:extLst>
          </p:cNvPr>
          <p:cNvSpPr>
            <a:spLocks noGrp="1"/>
          </p:cNvSpPr>
          <p:nvPr>
            <p:ph idx="1"/>
          </p:nvPr>
        </p:nvSpPr>
        <p:spPr/>
        <p:txBody>
          <a:bodyPr>
            <a:normAutofit/>
          </a:bodyPr>
          <a:lstStyle/>
          <a:p>
            <a:r>
              <a:rPr lang="ro-RO" sz="2400" kern="5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Mă</a:t>
            </a:r>
            <a:r>
              <a:rPr lang="ro-RO" sz="2400" kern="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suri care sa sprijine tinerii să găsească modalită</a:t>
            </a:r>
            <a:r>
              <a:rPr lang="ro-RO" sz="2400" kern="5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ț</a:t>
            </a:r>
            <a:r>
              <a:rPr lang="ro-RO" sz="2400" kern="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 de răspuns la provocările lumii contemporane. Este necesară existența unor sisteme de educatie flexible si de </a:t>
            </a:r>
            <a:r>
              <a:rPr lang="ro-RO" sz="2400" kern="5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î</a:t>
            </a:r>
            <a:r>
              <a:rPr lang="ro-RO" sz="2400" kern="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naltă calitate care sa raspundă necesită</a:t>
            </a:r>
            <a:r>
              <a:rPr lang="ro-RO" sz="2400" kern="5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ț</a:t>
            </a:r>
            <a:r>
              <a:rPr lang="ro-RO" sz="2400" kern="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ilor actuale si viitoare, in condițiile în care se dorește o Europă mai inteligentă, mai durabilă si mai favorabilă incluziunii. De asemenea este necesar sa imbunătă</a:t>
            </a:r>
            <a:r>
              <a:rPr lang="ro-RO" sz="2400" kern="5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ț</a:t>
            </a:r>
            <a:r>
              <a:rPr lang="ro-RO" sz="2400" kern="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im sistemul de educație </a:t>
            </a:r>
            <a:r>
              <a:rPr lang="ro-RO" sz="2400" kern="5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ș</a:t>
            </a:r>
            <a:r>
              <a:rPr lang="ro-RO" sz="2400" kern="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 formare profesională pentru a răspunde cerin</a:t>
            </a:r>
            <a:r>
              <a:rPr lang="ro-RO" sz="2400" kern="5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ț</a:t>
            </a:r>
            <a:r>
              <a:rPr lang="ro-RO" sz="2400" kern="5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elor de schimbare a pieței forței de muncă. </a:t>
            </a:r>
            <a:endParaRPr lang="ro-RO" sz="2400" kern="5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ro-RO" sz="1400"/>
          </a:p>
        </p:txBody>
      </p:sp>
    </p:spTree>
    <p:extLst>
      <p:ext uri="{BB962C8B-B14F-4D97-AF65-F5344CB8AC3E}">
        <p14:creationId xmlns:p14="http://schemas.microsoft.com/office/powerpoint/2010/main" val="1806182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94F70657-F876-4113-82C1-3E971478671C}"/>
              </a:ext>
            </a:extLst>
          </p:cNvPr>
          <p:cNvSpPr>
            <a:spLocks noGrp="1"/>
          </p:cNvSpPr>
          <p:nvPr>
            <p:ph type="title"/>
          </p:nvPr>
        </p:nvSpPr>
        <p:spPr/>
        <p:txBody>
          <a:bodyPr>
            <a:normAutofit/>
          </a:bodyPr>
          <a:lstStyle/>
          <a:p>
            <a:pPr algn="ctr"/>
            <a:br>
              <a:rPr lang="ro-RO" sz="1600"/>
            </a:br>
            <a:r>
              <a:rPr lang="ro-RO" sz="1600" b="1"/>
              <a:t>OBIECTIVE  PROIECT</a:t>
            </a:r>
            <a:endParaRPr lang="en-US" sz="1600" b="1"/>
          </a:p>
        </p:txBody>
      </p:sp>
      <p:sp>
        <p:nvSpPr>
          <p:cNvPr id="3" name="Substituent conținut 2">
            <a:extLst>
              <a:ext uri="{FF2B5EF4-FFF2-40B4-BE49-F238E27FC236}">
                <a16:creationId xmlns:a16="http://schemas.microsoft.com/office/drawing/2014/main" id="{C870F2F5-2236-4CED-9B0B-7E20613D8225}"/>
              </a:ext>
            </a:extLst>
          </p:cNvPr>
          <p:cNvSpPr>
            <a:spLocks noGrp="1"/>
          </p:cNvSpPr>
          <p:nvPr>
            <p:ph idx="1"/>
          </p:nvPr>
        </p:nvSpPr>
        <p:spPr/>
        <p:txBody>
          <a:bodyPr/>
          <a:lstStyle/>
          <a:p>
            <a:r>
              <a:rPr lang="ro-RO" sz="2000" dirty="0">
                <a:highlight>
                  <a:srgbClr val="FFFF00"/>
                </a:highlight>
                <a:latin typeface="Times New Roman" panose="02020603050405020304" pitchFamily="18" charset="0"/>
                <a:cs typeface="Times New Roman" panose="02020603050405020304" pitchFamily="18" charset="0"/>
              </a:rPr>
              <a:t>Obiectivul  1</a:t>
            </a:r>
            <a:r>
              <a:rPr lang="ro-RO" sz="2000" dirty="0">
                <a:latin typeface="Times New Roman" panose="02020603050405020304" pitchFamily="18" charset="0"/>
                <a:cs typeface="Times New Roman" panose="02020603050405020304" pitchFamily="18" charset="0"/>
              </a:rPr>
              <a:t>.Asigurarea condițiilor de dezvoltare profesională și personală a elevilor (prin creșterea ratei de succes a absolvenților la examene și inserția pe piața muncii ) </a:t>
            </a:r>
          </a:p>
          <a:p>
            <a:r>
              <a:rPr lang="ro-RO" sz="2000" dirty="0">
                <a:highlight>
                  <a:srgbClr val="FFFF00"/>
                </a:highlight>
                <a:latin typeface="Times New Roman" panose="02020603050405020304" pitchFamily="18" charset="0"/>
                <a:cs typeface="Times New Roman" panose="02020603050405020304" pitchFamily="18" charset="0"/>
              </a:rPr>
              <a:t>Obiectivul 2</a:t>
            </a:r>
            <a:r>
              <a:rPr lang="ro-RO" sz="2000" dirty="0">
                <a:latin typeface="Times New Roman" panose="02020603050405020304" pitchFamily="18" charset="0"/>
                <a:cs typeface="Times New Roman" panose="02020603050405020304" pitchFamily="18" charset="0"/>
              </a:rPr>
              <a:t>.Asigurarea unei dimensiuni europene a educației oferite de liceele ce fac parte din CVAPM (prin promovarea apartenenței la un spațiu European de învățare pe tot parcursul vieții, dar si de oportunitățile oferite de piața muncii europene ) </a:t>
            </a:r>
          </a:p>
          <a:p>
            <a:endParaRPr lang="ro-RO" dirty="0"/>
          </a:p>
        </p:txBody>
      </p:sp>
    </p:spTree>
    <p:extLst>
      <p:ext uri="{BB962C8B-B14F-4D97-AF65-F5344CB8AC3E}">
        <p14:creationId xmlns:p14="http://schemas.microsoft.com/office/powerpoint/2010/main" val="652855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05F1BAFD-5706-4A43-BFE3-424E1592351A}"/>
              </a:ext>
            </a:extLst>
          </p:cNvPr>
          <p:cNvSpPr>
            <a:spLocks noGrp="1"/>
          </p:cNvSpPr>
          <p:nvPr>
            <p:ph type="title"/>
          </p:nvPr>
        </p:nvSpPr>
        <p:spPr>
          <a:xfrm>
            <a:off x="2592925" y="624110"/>
            <a:ext cx="8911687" cy="488253"/>
          </a:xfrm>
        </p:spPr>
        <p:txBody>
          <a:bodyPr>
            <a:normAutofit/>
          </a:bodyPr>
          <a:lstStyle/>
          <a:p>
            <a:pPr algn="ctr"/>
            <a:r>
              <a:rPr lang="ro-RO" sz="1800" b="1" dirty="0">
                <a:latin typeface="Times New Roman" panose="02020603050405020304" pitchFamily="18" charset="0"/>
                <a:cs typeface="Times New Roman" panose="02020603050405020304" pitchFamily="18" charset="0"/>
              </a:rPr>
              <a:t> ACTIVITĂȚI GRUP ȚINTA</a:t>
            </a:r>
            <a:endParaRPr lang="en-US" sz="1800" b="1" dirty="0">
              <a:latin typeface="Times New Roman" panose="02020603050405020304" pitchFamily="18" charset="0"/>
              <a:cs typeface="Times New Roman" panose="02020603050405020304" pitchFamily="18" charset="0"/>
            </a:endParaRPr>
          </a:p>
        </p:txBody>
      </p:sp>
      <p:sp>
        <p:nvSpPr>
          <p:cNvPr id="3" name="Substituent conținut 2">
            <a:extLst>
              <a:ext uri="{FF2B5EF4-FFF2-40B4-BE49-F238E27FC236}">
                <a16:creationId xmlns:a16="http://schemas.microsoft.com/office/drawing/2014/main" id="{BC302153-D64E-47EC-BBE2-324BD9762678}"/>
              </a:ext>
            </a:extLst>
          </p:cNvPr>
          <p:cNvSpPr>
            <a:spLocks noGrp="1"/>
          </p:cNvSpPr>
          <p:nvPr>
            <p:ph idx="1"/>
          </p:nvPr>
        </p:nvSpPr>
        <p:spPr>
          <a:xfrm>
            <a:off x="1957616" y="1084083"/>
            <a:ext cx="8915400" cy="5194169"/>
          </a:xfrm>
        </p:spPr>
        <p:txBody>
          <a:bodyPr>
            <a:normAutofit fontScale="32500" lnSpcReduction="20000"/>
          </a:bodyPr>
          <a:lstStyle/>
          <a:p>
            <a:endParaRPr lang="ro-RO" sz="4400" dirty="0">
              <a:latin typeface="Times New Roman" panose="02020603050405020304" pitchFamily="18" charset="0"/>
              <a:cs typeface="Times New Roman" panose="02020603050405020304" pitchFamily="18" charset="0"/>
            </a:endParaRPr>
          </a:p>
          <a:p>
            <a:r>
              <a:rPr lang="ro-RO" sz="4400" dirty="0">
                <a:latin typeface="Times New Roman" panose="02020603050405020304" pitchFamily="18" charset="0"/>
                <a:cs typeface="Times New Roman" panose="02020603050405020304" pitchFamily="18" charset="0"/>
              </a:rPr>
              <a:t>= Activități care vizează grupurile țintă ,plasament de formare: </a:t>
            </a:r>
          </a:p>
          <a:p>
            <a:r>
              <a:rPr lang="ro-RO" sz="5500" b="1" dirty="0">
                <a:latin typeface="Times New Roman" panose="02020603050405020304" pitchFamily="18" charset="0"/>
                <a:cs typeface="Times New Roman" panose="02020603050405020304" pitchFamily="18" charset="0"/>
              </a:rPr>
              <a:t>A1</a:t>
            </a:r>
            <a:r>
              <a:rPr lang="ro-RO" sz="4400" dirty="0">
                <a:latin typeface="Times New Roman" panose="02020603050405020304" pitchFamily="18" charset="0"/>
                <a:cs typeface="Times New Roman" panose="02020603050405020304" pitchFamily="18" charset="0"/>
              </a:rPr>
              <a:t>- </a:t>
            </a:r>
            <a:r>
              <a:rPr lang="ro-RO" sz="4400" b="1" dirty="0">
                <a:latin typeface="Times New Roman" panose="02020603050405020304" pitchFamily="18" charset="0"/>
                <a:cs typeface="Times New Roman" panose="02020603050405020304" pitchFamily="18" charset="0"/>
              </a:rPr>
              <a:t>11.04.21-01.05.21</a:t>
            </a:r>
            <a:r>
              <a:rPr lang="ro-RO" sz="4400" dirty="0">
                <a:latin typeface="Times New Roman" panose="02020603050405020304" pitchFamily="18" charset="0"/>
                <a:cs typeface="Times New Roman" panose="02020603050405020304" pitchFamily="18" charset="0"/>
              </a:rPr>
              <a:t>, 28 elevi cls a-X-a și cls. a-XI-a (14 elevi cls. a-X-a și 14 elevi cls. a-XI-a LTPSA)calificarea Tehnician în gastronomie,90 ore de instruire practică aferente CDL-ului cu activități de învățare în centrele de practică acreditate , centre care colaborează cu Asociați Interculturală de Mobilitate Amicii din Portugalia și activități culturale+4 profesori însoțitori. </a:t>
            </a:r>
          </a:p>
          <a:p>
            <a:r>
              <a:rPr lang="ro-RO" sz="5500" b="1" dirty="0">
                <a:latin typeface="Times New Roman" panose="02020603050405020304" pitchFamily="18" charset="0"/>
                <a:cs typeface="Times New Roman" panose="02020603050405020304" pitchFamily="18" charset="0"/>
              </a:rPr>
              <a:t>A2</a:t>
            </a:r>
            <a:r>
              <a:rPr lang="ro-RO" sz="4400" b="1" dirty="0">
                <a:latin typeface="Times New Roman" panose="02020603050405020304" pitchFamily="18" charset="0"/>
                <a:cs typeface="Times New Roman" panose="02020603050405020304" pitchFamily="18" charset="0"/>
              </a:rPr>
              <a:t>-09.05.21-29.05.21</a:t>
            </a:r>
            <a:r>
              <a:rPr lang="ro-RO" sz="4400" dirty="0">
                <a:latin typeface="Times New Roman" panose="02020603050405020304" pitchFamily="18" charset="0"/>
                <a:cs typeface="Times New Roman" panose="02020603050405020304" pitchFamily="18" charset="0"/>
              </a:rPr>
              <a:t> 28 elevi cls a-X-a  și cls. a-XI-a (14-elevi cls. a-X-a și 14 elevi cls. a-XI –a LTB) calificarea Tehnician in gastronomie ,90 ore de instruire practica aferente CDL-ului cu activități.de ]</a:t>
            </a:r>
            <a:r>
              <a:rPr lang="ro-RO" sz="4400" dirty="0" err="1">
                <a:latin typeface="Times New Roman" panose="02020603050405020304" pitchFamily="18" charset="0"/>
                <a:cs typeface="Times New Roman" panose="02020603050405020304" pitchFamily="18" charset="0"/>
              </a:rPr>
              <a:t>nvățare</a:t>
            </a:r>
            <a:r>
              <a:rPr lang="ro-RO" sz="4400" dirty="0">
                <a:latin typeface="Times New Roman" panose="02020603050405020304" pitchFamily="18" charset="0"/>
                <a:cs typeface="Times New Roman" panose="02020603050405020304" pitchFamily="18" charset="0"/>
              </a:rPr>
              <a:t> bazate pe activități practice la  centrele de practică acreditate ,centre  care colaborează cu Asociați Interculturală de Mobilitate Amicii din Portugalia și activități culturale+4 profesori însoțitori. , </a:t>
            </a:r>
          </a:p>
          <a:p>
            <a:r>
              <a:rPr lang="ro-RO" sz="5500" b="1" dirty="0">
                <a:latin typeface="Times New Roman" panose="02020603050405020304" pitchFamily="18" charset="0"/>
                <a:cs typeface="Times New Roman" panose="02020603050405020304" pitchFamily="18" charset="0"/>
              </a:rPr>
              <a:t>A3-</a:t>
            </a:r>
            <a:r>
              <a:rPr lang="ro-RO" sz="4400" dirty="0">
                <a:latin typeface="Times New Roman" panose="02020603050405020304" pitchFamily="18" charset="0"/>
                <a:cs typeface="Times New Roman" panose="02020603050405020304" pitchFamily="18" charset="0"/>
              </a:rPr>
              <a:t> </a:t>
            </a:r>
            <a:r>
              <a:rPr lang="ro-RO" sz="4400" b="1" dirty="0">
                <a:latin typeface="Times New Roman" panose="02020603050405020304" pitchFamily="18" charset="0"/>
                <a:cs typeface="Times New Roman" panose="02020603050405020304" pitchFamily="18" charset="0"/>
              </a:rPr>
              <a:t>30.05.2021 – 19.06.2021 </a:t>
            </a:r>
            <a:r>
              <a:rPr lang="ro-RO" sz="4400" dirty="0">
                <a:latin typeface="Times New Roman" panose="02020603050405020304" pitchFamily="18" charset="0"/>
                <a:cs typeface="Times New Roman" panose="02020603050405020304" pitchFamily="18" charset="0"/>
              </a:rPr>
              <a:t>28 elevi cls. a- XI-a ( 14 elevi LTMB 14, 14 elevi LTS ) ) calificarea Tehnician in gastronomie ,90 ore de instruire practica aferente CDL-ului cu activități.de învățare bazate pe activități practice la  centrele de practică acreditate ,centre  care colaborează cu Asociați Interculturală de Mobilitate Amicii din Portugalia și activități culturale+4 profesori însoțitori.  </a:t>
            </a:r>
          </a:p>
          <a:p>
            <a:r>
              <a:rPr lang="ro-RO" sz="4400" dirty="0">
                <a:latin typeface="Times New Roman" panose="02020603050405020304" pitchFamily="18" charset="0"/>
                <a:cs typeface="Times New Roman" panose="02020603050405020304" pitchFamily="18" charset="0"/>
              </a:rPr>
              <a:t>LTPSA ,LTS ,LTB ,LTMB: evaluarea si validarea ,transfer si recunoaștere (</a:t>
            </a:r>
            <a:r>
              <a:rPr lang="ro-RO" sz="4400" dirty="0" err="1">
                <a:latin typeface="Times New Roman" panose="02020603050405020304" pitchFamily="18" charset="0"/>
                <a:cs typeface="Times New Roman" panose="02020603050405020304" pitchFamily="18" charset="0"/>
              </a:rPr>
              <a:t>preg</a:t>
            </a:r>
            <a:r>
              <a:rPr lang="ro-RO" sz="4400" dirty="0">
                <a:latin typeface="Times New Roman" panose="02020603050405020304" pitchFamily="18" charset="0"/>
                <a:cs typeface="Times New Roman" panose="02020603050405020304" pitchFamily="18" charset="0"/>
              </a:rPr>
              <a:t> . culturală)+orala(</a:t>
            </a:r>
            <a:r>
              <a:rPr lang="ro-RO" sz="4400" dirty="0" err="1">
                <a:latin typeface="Times New Roman" panose="02020603050405020304" pitchFamily="18" charset="0"/>
                <a:cs typeface="Times New Roman" panose="02020603050405020304" pitchFamily="18" charset="0"/>
              </a:rPr>
              <a:t>lb.engleză</a:t>
            </a:r>
            <a:r>
              <a:rPr lang="ro-RO" sz="4400" dirty="0">
                <a:latin typeface="Times New Roman" panose="02020603050405020304" pitchFamily="18" charset="0"/>
                <a:cs typeface="Times New Roman" panose="02020603050405020304" pitchFamily="18" charset="0"/>
              </a:rPr>
              <a:t>) </a:t>
            </a:r>
          </a:p>
          <a:p>
            <a:r>
              <a:rPr lang="ro-RO" sz="4400" dirty="0">
                <a:latin typeface="Times New Roman" panose="02020603050405020304" pitchFamily="18" charset="0"/>
                <a:cs typeface="Times New Roman" panose="02020603050405020304" pitchFamily="18" charset="0"/>
              </a:rPr>
              <a:t>Evaluare . stagii de practica : validează ,transferă  cunoștințele dobândite de participant-se aplica Ordin MECT 4931/2008.</a:t>
            </a:r>
          </a:p>
          <a:p>
            <a:r>
              <a:rPr lang="ro-RO" sz="4400" dirty="0">
                <a:latin typeface="Times New Roman" panose="02020603050405020304" pitchFamily="18" charset="0"/>
                <a:cs typeface="Times New Roman" panose="02020603050405020304" pitchFamily="18" charset="0"/>
              </a:rPr>
              <a:t>Completare . chestionar on-line participant ( </a:t>
            </a:r>
            <a:r>
              <a:rPr lang="ro-RO" sz="4400" dirty="0" err="1">
                <a:latin typeface="Times New Roman" panose="02020603050405020304" pitchFamily="18" charset="0"/>
                <a:cs typeface="Times New Roman" panose="02020603050405020304" pitchFamily="18" charset="0"/>
              </a:rPr>
              <a:t>Mobility</a:t>
            </a:r>
            <a:r>
              <a:rPr lang="ro-RO" sz="4400" dirty="0">
                <a:latin typeface="Times New Roman" panose="02020603050405020304" pitchFamily="18" charset="0"/>
                <a:cs typeface="Times New Roman" panose="02020603050405020304" pitchFamily="18" charset="0"/>
              </a:rPr>
              <a:t>  </a:t>
            </a:r>
            <a:r>
              <a:rPr lang="ro-RO" sz="4400" dirty="0" err="1">
                <a:latin typeface="Times New Roman" panose="02020603050405020304" pitchFamily="18" charset="0"/>
                <a:cs typeface="Times New Roman" panose="02020603050405020304" pitchFamily="18" charset="0"/>
              </a:rPr>
              <a:t>Tool</a:t>
            </a:r>
            <a:r>
              <a:rPr lang="ro-RO" sz="4400" dirty="0">
                <a:latin typeface="Times New Roman" panose="02020603050405020304" pitchFamily="18" charset="0"/>
                <a:cs typeface="Times New Roman" panose="02020603050405020304" pitchFamily="18" charset="0"/>
              </a:rPr>
              <a:t>)(in maxim 30 de zile de la transmitere. </a:t>
            </a:r>
          </a:p>
          <a:p>
            <a:r>
              <a:rPr lang="ro-RO" sz="4400" dirty="0">
                <a:latin typeface="Times New Roman" panose="02020603050405020304" pitchFamily="18" charset="0"/>
                <a:cs typeface="Times New Roman" panose="02020603050405020304" pitchFamily="18" charset="0"/>
              </a:rPr>
              <a:t>Completarea portofoliului doc. financiare+ </a:t>
            </a:r>
            <a:r>
              <a:rPr lang="ro-RO" sz="4400" dirty="0" err="1">
                <a:latin typeface="Times New Roman" panose="02020603050405020304" pitchFamily="18" charset="0"/>
                <a:cs typeface="Times New Roman" panose="02020603050405020304" pitchFamily="18" charset="0"/>
              </a:rPr>
              <a:t>raportari</a:t>
            </a:r>
            <a:r>
              <a:rPr lang="ro-RO" sz="4400" dirty="0">
                <a:latin typeface="Times New Roman" panose="02020603050405020304" pitchFamily="18" charset="0"/>
                <a:cs typeface="Times New Roman" panose="02020603050405020304" pitchFamily="18" charset="0"/>
              </a:rPr>
              <a:t> financiare la </a:t>
            </a:r>
            <a:r>
              <a:rPr lang="ro-RO" sz="4400" dirty="0" err="1">
                <a:latin typeface="Times New Roman" panose="02020603050405020304" pitchFamily="18" charset="0"/>
                <a:cs typeface="Times New Roman" panose="02020603050405020304" pitchFamily="18" charset="0"/>
              </a:rPr>
              <a:t>Mobility</a:t>
            </a:r>
            <a:endParaRPr lang="ro-RO" sz="4400" dirty="0">
              <a:latin typeface="Times New Roman" panose="02020603050405020304" pitchFamily="18" charset="0"/>
              <a:cs typeface="Times New Roman" panose="02020603050405020304" pitchFamily="18" charset="0"/>
            </a:endParaRPr>
          </a:p>
          <a:p>
            <a:r>
              <a:rPr lang="ro-RO" sz="4400" dirty="0" err="1">
                <a:latin typeface="Times New Roman" panose="02020603050405020304" pitchFamily="18" charset="0"/>
                <a:cs typeface="Times New Roman" panose="02020603050405020304" pitchFamily="18" charset="0"/>
              </a:rPr>
              <a:t>Activitati</a:t>
            </a:r>
            <a:r>
              <a:rPr lang="ro-RO" sz="4400" dirty="0">
                <a:latin typeface="Times New Roman" panose="02020603050405020304" pitchFamily="18" charset="0"/>
                <a:cs typeface="Times New Roman" panose="02020603050405020304" pitchFamily="18" charset="0"/>
              </a:rPr>
              <a:t> de promovare si diseminare</a:t>
            </a:r>
          </a:p>
          <a:p>
            <a:r>
              <a:rPr lang="ro-RO" sz="4400" dirty="0">
                <a:latin typeface="Times New Roman" panose="02020603050405020304" pitchFamily="18" charset="0"/>
                <a:cs typeface="Times New Roman" panose="02020603050405020304" pitchFamily="18" charset="0"/>
              </a:rPr>
              <a:t>Rapoarte finale Valorizare. </a:t>
            </a:r>
            <a:endParaRPr lang="ro-RO"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0454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9BAB3471-BB9C-4148-9F8F-76358EF91DE1}"/>
              </a:ext>
            </a:extLst>
          </p:cNvPr>
          <p:cNvSpPr>
            <a:spLocks noGrp="1"/>
          </p:cNvSpPr>
          <p:nvPr>
            <p:ph type="title"/>
          </p:nvPr>
        </p:nvSpPr>
        <p:spPr>
          <a:xfrm>
            <a:off x="2592925" y="624110"/>
            <a:ext cx="8911687" cy="563667"/>
          </a:xfrm>
        </p:spPr>
        <p:txBody>
          <a:bodyPr>
            <a:normAutofit/>
          </a:bodyPr>
          <a:lstStyle/>
          <a:p>
            <a:pPr algn="ctr"/>
            <a:r>
              <a:rPr lang="en-US" sz="1800" b="1" dirty="0"/>
              <a:t>MONITORIZARE PARTICIPANTI MOBILITATE PROIECT</a:t>
            </a:r>
            <a:r>
              <a:rPr lang="ro-RO" sz="1800" b="1" dirty="0"/>
              <a:t> </a:t>
            </a:r>
            <a:endParaRPr lang="en-US" sz="1800" b="1" dirty="0"/>
          </a:p>
        </p:txBody>
      </p:sp>
      <p:sp>
        <p:nvSpPr>
          <p:cNvPr id="3" name="Substituent conținut 2">
            <a:extLst>
              <a:ext uri="{FF2B5EF4-FFF2-40B4-BE49-F238E27FC236}">
                <a16:creationId xmlns:a16="http://schemas.microsoft.com/office/drawing/2014/main" id="{9DDDB587-375F-41F9-9199-A25BDBB0B893}"/>
              </a:ext>
            </a:extLst>
          </p:cNvPr>
          <p:cNvSpPr>
            <a:spLocks noGrp="1"/>
          </p:cNvSpPr>
          <p:nvPr>
            <p:ph idx="1"/>
          </p:nvPr>
        </p:nvSpPr>
        <p:spPr>
          <a:xfrm>
            <a:off x="2589212" y="1423447"/>
            <a:ext cx="8915400" cy="4810443"/>
          </a:xfrm>
        </p:spPr>
        <p:txBody>
          <a:bodyPr>
            <a:normAutofit lnSpcReduction="10000"/>
          </a:bodyPr>
          <a:lstStyle/>
          <a:p>
            <a:r>
              <a:rPr lang="ro-RO" sz="1600" dirty="0"/>
              <a:t>Certificatul de mobilitate EUROPASS este documentul care atesta rezultatele participanților la mobilitățile cu scop de învățare organizate prin acest proiect. Acesta va fi folosit de instituțiile partenere si organizațiile de primire după caz pentru înregistrarea rezultatelor învățării evaluate cu succes în sisteme de notare ale țărilor partenere de către tutorii si coordonatorii de stagiu desemnați de organizația gazdă, certificate prin </a:t>
            </a:r>
            <a:r>
              <a:rPr lang="en-US" sz="1600" dirty="0" err="1"/>
              <a:t>Europass</a:t>
            </a:r>
            <a:r>
              <a:rPr lang="ro-RO" sz="1600" dirty="0"/>
              <a:t> , pentru a face validarea, transferul, recunoașterea si includerea în calificarea pe care o obțin participanții. La finalizarea stagiilor de practică, elevii vor primi Documentul de Mobilitate EUROPASS in care se vor regăsi competentele dobândite după participarea la acest stagiu si după evaluarea făcută de Organizațiile de primire .LTPSA ,LTMB ,LTB ,LTS  inițiază eliberarea certificatului, obținând nr . CNE, completează datele referitoare la participanți, organizațiile implicate in proiect si transmite documentul persoanei de contact din organizația de primire care după evaluarea finală va înregistra activitățile in care au fost implicat fiecare participant (definite conform LA )+rezultatele învățării dobândite. </a:t>
            </a:r>
          </a:p>
          <a:p>
            <a:r>
              <a:rPr lang="ro-RO" sz="1600" dirty="0"/>
              <a:t>In acest sens se colaborează cu tutorele de stagiu si profesorul însoțitor /monitor. </a:t>
            </a:r>
          </a:p>
          <a:p>
            <a:r>
              <a:rPr lang="ro-RO" sz="1600" dirty="0"/>
              <a:t>ECVET- </a:t>
            </a:r>
            <a:r>
              <a:rPr lang="ro-RO" sz="1600" dirty="0" err="1"/>
              <a:t>ul</a:t>
            </a:r>
            <a:r>
              <a:rPr lang="ro-RO" sz="1600" dirty="0"/>
              <a:t> este folosit in scopul transferului , recunoașterii și acumulării rezultatelor învățării dobândite într-o altă țara din UE de către participanți. Pentru aceasta APIO a convenit cu partenerii asupra următoarelor componente tehnice </a:t>
            </a:r>
            <a:r>
              <a:rPr lang="en-US" sz="1600" dirty="0"/>
              <a:t>:  MoU , LA</a:t>
            </a:r>
            <a:r>
              <a:rPr lang="ro-RO" sz="1600" dirty="0"/>
              <a:t>. </a:t>
            </a:r>
          </a:p>
          <a:p>
            <a:endParaRPr lang="ro-RO" sz="1600" dirty="0"/>
          </a:p>
        </p:txBody>
      </p:sp>
    </p:spTree>
    <p:extLst>
      <p:ext uri="{BB962C8B-B14F-4D97-AF65-F5344CB8AC3E}">
        <p14:creationId xmlns:p14="http://schemas.microsoft.com/office/powerpoint/2010/main" val="3931397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1265B4AA-C74A-403C-BD07-C552AE210A1C}"/>
              </a:ext>
            </a:extLst>
          </p:cNvPr>
          <p:cNvSpPr>
            <a:spLocks noGrp="1"/>
          </p:cNvSpPr>
          <p:nvPr>
            <p:ph type="title"/>
          </p:nvPr>
        </p:nvSpPr>
        <p:spPr>
          <a:xfrm>
            <a:off x="2592925" y="624111"/>
            <a:ext cx="8911687" cy="403412"/>
          </a:xfrm>
        </p:spPr>
        <p:txBody>
          <a:bodyPr>
            <a:normAutofit/>
          </a:bodyPr>
          <a:lstStyle/>
          <a:p>
            <a:pPr algn="ctr"/>
            <a:r>
              <a:rPr lang="ro-RO" sz="1800" b="1"/>
              <a:t>PROFIL PARTICIPANTI</a:t>
            </a:r>
            <a:endParaRPr lang="en-US" sz="1800" b="1"/>
          </a:p>
        </p:txBody>
      </p:sp>
      <p:sp>
        <p:nvSpPr>
          <p:cNvPr id="3" name="Substituent conținut 2">
            <a:extLst>
              <a:ext uri="{FF2B5EF4-FFF2-40B4-BE49-F238E27FC236}">
                <a16:creationId xmlns:a16="http://schemas.microsoft.com/office/drawing/2014/main" id="{26573A5A-C5A0-416C-90E9-EC70720AE193}"/>
              </a:ext>
            </a:extLst>
          </p:cNvPr>
          <p:cNvSpPr>
            <a:spLocks noGrp="1"/>
          </p:cNvSpPr>
          <p:nvPr>
            <p:ph idx="1"/>
          </p:nvPr>
        </p:nvSpPr>
        <p:spPr>
          <a:xfrm>
            <a:off x="2589212" y="1498862"/>
            <a:ext cx="8915400" cy="5118753"/>
          </a:xfrm>
        </p:spPr>
        <p:txBody>
          <a:bodyPr>
            <a:normAutofit fontScale="70000" lnSpcReduction="20000"/>
          </a:bodyPr>
          <a:lstStyle/>
          <a:p>
            <a:r>
              <a:rPr lang="ro-RO" dirty="0"/>
              <a:t>În  proiect, activitatea  </a:t>
            </a:r>
            <a:r>
              <a:rPr lang="ro-RO" b="1" dirty="0"/>
              <a:t>A1</a:t>
            </a:r>
            <a:r>
              <a:rPr lang="ro-RO" dirty="0"/>
              <a:t> va implica 28 de elevi ,formabili VET clasa a X-a și a XI -a, forma de învățământ  zi ,calificarea tehnician in gastronomie, nivel 4,distribuiti pe scoli astfel: 14 elevi </a:t>
            </a:r>
            <a:r>
              <a:rPr lang="ro-RO" dirty="0" err="1"/>
              <a:t>cls.a</a:t>
            </a:r>
            <a:r>
              <a:rPr lang="ro-RO" dirty="0"/>
              <a:t> X-a și și 14 elevi a XI-a de la LTPSA, </a:t>
            </a:r>
          </a:p>
          <a:p>
            <a:r>
              <a:rPr lang="ro-RO" dirty="0"/>
              <a:t>Activitatea  </a:t>
            </a:r>
            <a:r>
              <a:rPr lang="ro-RO" b="1" dirty="0"/>
              <a:t>A2</a:t>
            </a:r>
            <a:r>
              <a:rPr lang="ro-RO" dirty="0"/>
              <a:t> va implica 28 elevi ,formabili VET clasa a X a și a-XI-a ,forma de învățământ zi , tehnician in gastronomie,nivel4, distribuiți pe scoli astfel 14 elevi  a –X-a și 14 elevi a-XI-a  LTB;</a:t>
            </a:r>
          </a:p>
          <a:p>
            <a:r>
              <a:rPr lang="ro-RO" dirty="0"/>
              <a:t> Activitatea </a:t>
            </a:r>
            <a:r>
              <a:rPr lang="ro-RO" b="1" dirty="0"/>
              <a:t>A3</a:t>
            </a:r>
            <a:r>
              <a:rPr lang="ro-RO" dirty="0"/>
              <a:t> va implica 28 elevi ,formabili VET clasa a-XI-a ,forma de învățământ zi , tehnician în gastronomie , nivel 4,distribuiți pe școli astfel : 14 elevi LTMB,14 elevi LTS</a:t>
            </a:r>
          </a:p>
          <a:p>
            <a:r>
              <a:rPr lang="ro-RO" dirty="0"/>
              <a:t>Nevoile specifice acestor elevi sunt : </a:t>
            </a:r>
          </a:p>
          <a:p>
            <a:r>
              <a:rPr lang="ro-RO" dirty="0"/>
              <a:t>-de acumula experiențe de lucru adecvate prin munca in companii sau prin activități practice in centre de formare profesionale ,competente  cheie si profesionale in domeniul: Alimentație/Turism si alimentație ,calificarea Tehnician in gastronomie cls XI și Tehnician in gastronomie Cls X  </a:t>
            </a:r>
          </a:p>
          <a:p>
            <a:r>
              <a:rPr lang="ro-RO" dirty="0"/>
              <a:t>-abilități practice de utilizare a unor echipamente performante in raport cu ultimele tehnologii apărute necesare </a:t>
            </a:r>
            <a:r>
              <a:rPr lang="ro-RO" dirty="0" err="1"/>
              <a:t>ptr</a:t>
            </a:r>
            <a:r>
              <a:rPr lang="ro-RO" dirty="0"/>
              <a:t> îndeplinirea cerințelor de calificare si experiență impuse de angajatori ,</a:t>
            </a:r>
            <a:r>
              <a:rPr lang="ro-RO" dirty="0" err="1"/>
              <a:t>ptr</a:t>
            </a:r>
            <a:r>
              <a:rPr lang="ro-RO" dirty="0"/>
              <a:t>  a participa si progresa in lumea dinamică a pieței muncii din domeniul lor de calificare </a:t>
            </a:r>
          </a:p>
          <a:p>
            <a:r>
              <a:rPr lang="ro-RO" dirty="0"/>
              <a:t>-de a-si perfecționa competentele de comunicare într-o limba străina de circulație internațională ,interesul pentru cultura altor tari in scopul realizării unei mai bune comunicări in spirit European si integrări într-un mediu de viață si lucru multicultural </a:t>
            </a:r>
          </a:p>
          <a:p>
            <a:r>
              <a:rPr lang="ro-RO" dirty="0"/>
              <a:t>-de a se familiariza cu piața europeană a muncii si accepta idea de mobilitate in munca ca pe o oportunitate pentru cariera de succes </a:t>
            </a:r>
          </a:p>
          <a:p>
            <a:r>
              <a:rPr lang="ro-RO" dirty="0"/>
              <a:t>Organizațiile de trimitere vor recunoaște rezultatele transferate si validate si le vor înscrie in suplimentul la certificatul de calificare profesională al participanților după promovarea examenului de certificare la finalul studiilor. </a:t>
            </a:r>
          </a:p>
          <a:p>
            <a:r>
              <a:rPr lang="ro-RO" dirty="0"/>
              <a:t>Abilitățile personale și competențele cheie dobândite în stagiu si situațiile prin care au fost dobândite sunt scrise in certificatele de participare emise de către AIAM. </a:t>
            </a:r>
          </a:p>
          <a:p>
            <a:endParaRPr lang="ro-RO" dirty="0"/>
          </a:p>
        </p:txBody>
      </p:sp>
    </p:spTree>
    <p:extLst>
      <p:ext uri="{BB962C8B-B14F-4D97-AF65-F5344CB8AC3E}">
        <p14:creationId xmlns:p14="http://schemas.microsoft.com/office/powerpoint/2010/main" val="3499238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F6FE1D8F-DC95-4289-83D3-BF5807336720}"/>
              </a:ext>
            </a:extLst>
          </p:cNvPr>
          <p:cNvSpPr>
            <a:spLocks noGrp="1"/>
          </p:cNvSpPr>
          <p:nvPr>
            <p:ph type="title"/>
          </p:nvPr>
        </p:nvSpPr>
        <p:spPr>
          <a:xfrm>
            <a:off x="2592925" y="624110"/>
            <a:ext cx="8911687" cy="478826"/>
          </a:xfrm>
        </p:spPr>
        <p:txBody>
          <a:bodyPr>
            <a:normAutofit/>
          </a:bodyPr>
          <a:lstStyle/>
          <a:p>
            <a:pPr algn="ctr"/>
            <a:r>
              <a:rPr lang="ro-RO" sz="1800" b="1"/>
              <a:t>IMPACT PROIECT MOBILITATE VET</a:t>
            </a:r>
            <a:endParaRPr lang="en-US" sz="1800" b="1"/>
          </a:p>
        </p:txBody>
      </p:sp>
      <p:sp>
        <p:nvSpPr>
          <p:cNvPr id="3" name="Substituent conținut 2">
            <a:extLst>
              <a:ext uri="{FF2B5EF4-FFF2-40B4-BE49-F238E27FC236}">
                <a16:creationId xmlns:a16="http://schemas.microsoft.com/office/drawing/2014/main" id="{651C1D31-BB62-4843-9F9E-BC4E8406FE49}"/>
              </a:ext>
            </a:extLst>
          </p:cNvPr>
          <p:cNvSpPr>
            <a:spLocks noGrp="1"/>
          </p:cNvSpPr>
          <p:nvPr>
            <p:ph idx="1"/>
          </p:nvPr>
        </p:nvSpPr>
        <p:spPr>
          <a:xfrm>
            <a:off x="2589212" y="1102935"/>
            <a:ext cx="8915400" cy="5920033"/>
          </a:xfrm>
        </p:spPr>
        <p:txBody>
          <a:bodyPr>
            <a:normAutofit fontScale="85000" lnSpcReduction="10000"/>
          </a:bodyPr>
          <a:lstStyle/>
          <a:p>
            <a:r>
              <a:rPr lang="en-US" dirty="0"/>
              <a:t>100% </a:t>
            </a:r>
            <a:r>
              <a:rPr lang="en-US" dirty="0" err="1"/>
              <a:t>participan</a:t>
            </a:r>
            <a:r>
              <a:rPr lang="ro-RO" dirty="0"/>
              <a:t>ț</a:t>
            </a:r>
            <a:r>
              <a:rPr lang="en-US" dirty="0" err="1"/>
              <a:t>i</a:t>
            </a:r>
            <a:r>
              <a:rPr lang="en-US" dirty="0"/>
              <a:t> </a:t>
            </a:r>
            <a:r>
              <a:rPr lang="en-US" dirty="0" err="1"/>
              <a:t>vor</a:t>
            </a:r>
            <a:r>
              <a:rPr lang="en-US" dirty="0"/>
              <a:t> </a:t>
            </a:r>
            <a:r>
              <a:rPr lang="en-US" dirty="0" err="1"/>
              <a:t>acumula</a:t>
            </a:r>
            <a:r>
              <a:rPr lang="en-US" dirty="0"/>
              <a:t> </a:t>
            </a:r>
            <a:r>
              <a:rPr lang="en-US" dirty="0" err="1"/>
              <a:t>experien</a:t>
            </a:r>
            <a:r>
              <a:rPr lang="ro-RO" dirty="0"/>
              <a:t>ț</a:t>
            </a:r>
            <a:r>
              <a:rPr lang="en-US" dirty="0"/>
              <a:t>a </a:t>
            </a:r>
            <a:r>
              <a:rPr lang="en-US" dirty="0" err="1"/>
              <a:t>practică</a:t>
            </a:r>
            <a:r>
              <a:rPr lang="en-US" dirty="0"/>
              <a:t> </a:t>
            </a:r>
            <a:r>
              <a:rPr lang="ro-RO" dirty="0"/>
              <a:t> </a:t>
            </a:r>
            <a:r>
              <a:rPr lang="en-US" dirty="0" err="1"/>
              <a:t>ceea</a:t>
            </a:r>
            <a:r>
              <a:rPr lang="en-US" dirty="0"/>
              <a:t> </a:t>
            </a:r>
            <a:r>
              <a:rPr lang="en-US" dirty="0" err="1"/>
              <a:t>ce</a:t>
            </a:r>
            <a:r>
              <a:rPr lang="en-US" dirty="0"/>
              <a:t> </a:t>
            </a:r>
            <a:r>
              <a:rPr lang="en-US" dirty="0" err="1"/>
              <a:t>va</a:t>
            </a:r>
            <a:r>
              <a:rPr lang="en-US" dirty="0"/>
              <a:t> </a:t>
            </a:r>
            <a:r>
              <a:rPr lang="en-US" dirty="0" err="1"/>
              <a:t>avea</a:t>
            </a:r>
            <a:r>
              <a:rPr lang="en-US" dirty="0"/>
              <a:t> ca </a:t>
            </a:r>
            <a:r>
              <a:rPr lang="en-US" dirty="0" err="1"/>
              <a:t>efect</a:t>
            </a:r>
            <a:r>
              <a:rPr lang="en-US" dirty="0"/>
              <a:t> </a:t>
            </a:r>
            <a:r>
              <a:rPr lang="en-US" dirty="0" err="1"/>
              <a:t>înțelegerea</a:t>
            </a:r>
            <a:r>
              <a:rPr lang="en-US" dirty="0"/>
              <a:t> </a:t>
            </a:r>
            <a:r>
              <a:rPr lang="en-US" dirty="0" err="1"/>
              <a:t>mai</a:t>
            </a:r>
            <a:r>
              <a:rPr lang="en-US" dirty="0"/>
              <a:t> buna a </a:t>
            </a:r>
            <a:r>
              <a:rPr lang="en-US" dirty="0" err="1"/>
              <a:t>muncii</a:t>
            </a:r>
            <a:r>
              <a:rPr lang="en-US" dirty="0"/>
              <a:t> ;</a:t>
            </a:r>
          </a:p>
          <a:p>
            <a:r>
              <a:rPr lang="en-US" dirty="0"/>
              <a:t>*100% din </a:t>
            </a:r>
            <a:r>
              <a:rPr lang="en-US" dirty="0" err="1"/>
              <a:t>totalul</a:t>
            </a:r>
            <a:r>
              <a:rPr lang="en-US" dirty="0"/>
              <a:t> </a:t>
            </a:r>
            <a:r>
              <a:rPr lang="en-US" dirty="0" err="1"/>
              <a:t>participanților</a:t>
            </a:r>
            <a:r>
              <a:rPr lang="en-US" dirty="0"/>
              <a:t> </a:t>
            </a:r>
            <a:r>
              <a:rPr lang="en-US" dirty="0" err="1"/>
              <a:t>obțin</a:t>
            </a:r>
            <a:r>
              <a:rPr lang="en-US" dirty="0"/>
              <a:t> </a:t>
            </a:r>
            <a:r>
              <a:rPr lang="en-US" dirty="0" err="1"/>
              <a:t>transferul</a:t>
            </a:r>
            <a:r>
              <a:rPr lang="en-US" dirty="0"/>
              <a:t> </a:t>
            </a:r>
            <a:r>
              <a:rPr lang="en-US" dirty="0" err="1"/>
              <a:t>și</a:t>
            </a:r>
            <a:r>
              <a:rPr lang="en-US" dirty="0"/>
              <a:t> </a:t>
            </a:r>
            <a:r>
              <a:rPr lang="en-US" dirty="0" err="1"/>
              <a:t>validarea</a:t>
            </a:r>
            <a:r>
              <a:rPr lang="en-US" dirty="0"/>
              <a:t> </a:t>
            </a:r>
            <a:r>
              <a:rPr lang="en-US" dirty="0" err="1"/>
              <a:t>rezultatelor</a:t>
            </a:r>
            <a:r>
              <a:rPr lang="en-US" dirty="0"/>
              <a:t> </a:t>
            </a:r>
            <a:r>
              <a:rPr lang="en-US" dirty="0" err="1"/>
              <a:t>obținute</a:t>
            </a:r>
            <a:r>
              <a:rPr lang="en-US" dirty="0"/>
              <a:t> </a:t>
            </a:r>
            <a:r>
              <a:rPr lang="en-US" dirty="0" err="1"/>
              <a:t>în</a:t>
            </a:r>
            <a:r>
              <a:rPr lang="en-US" dirty="0"/>
              <a:t> </a:t>
            </a:r>
            <a:r>
              <a:rPr lang="en-US" dirty="0" err="1"/>
              <a:t>stagiu</a:t>
            </a:r>
            <a:r>
              <a:rPr lang="en-US" dirty="0"/>
              <a:t> de </a:t>
            </a:r>
            <a:r>
              <a:rPr lang="en-US" dirty="0" err="1"/>
              <a:t>către</a:t>
            </a:r>
            <a:r>
              <a:rPr lang="en-US" dirty="0"/>
              <a:t> </a:t>
            </a:r>
            <a:r>
              <a:rPr lang="ro-RO" dirty="0"/>
              <a:t>ș</a:t>
            </a:r>
            <a:r>
              <a:rPr lang="en-US" dirty="0" err="1"/>
              <a:t>colile</a:t>
            </a:r>
            <a:r>
              <a:rPr lang="en-US" dirty="0"/>
              <a:t> </a:t>
            </a:r>
            <a:r>
              <a:rPr lang="en-US" dirty="0" err="1"/>
              <a:t>trimițătoare</a:t>
            </a:r>
            <a:r>
              <a:rPr lang="en-US" dirty="0"/>
              <a:t> cu note </a:t>
            </a:r>
            <a:r>
              <a:rPr lang="en-US" dirty="0" err="1"/>
              <a:t>cuprinse</a:t>
            </a:r>
            <a:r>
              <a:rPr lang="en-US" dirty="0"/>
              <a:t> </a:t>
            </a:r>
            <a:r>
              <a:rPr lang="en-US" dirty="0" err="1"/>
              <a:t>intre</a:t>
            </a:r>
            <a:r>
              <a:rPr lang="en-US" dirty="0"/>
              <a:t> 8.50-10, </a:t>
            </a:r>
            <a:endParaRPr lang="ro-RO" dirty="0"/>
          </a:p>
          <a:p>
            <a:r>
              <a:rPr lang="en-US" dirty="0"/>
              <a:t>*95%din </a:t>
            </a:r>
            <a:r>
              <a:rPr lang="en-US" dirty="0" err="1"/>
              <a:t>totalul</a:t>
            </a:r>
            <a:r>
              <a:rPr lang="en-US" dirty="0"/>
              <a:t> </a:t>
            </a:r>
            <a:r>
              <a:rPr lang="en-US" dirty="0" err="1"/>
              <a:t>participanților</a:t>
            </a:r>
            <a:r>
              <a:rPr lang="en-US" dirty="0"/>
              <a:t> </a:t>
            </a:r>
            <a:r>
              <a:rPr lang="en-US" dirty="0" err="1"/>
              <a:t>obțin</a:t>
            </a:r>
            <a:r>
              <a:rPr lang="en-US" dirty="0"/>
              <a:t> </a:t>
            </a:r>
            <a:r>
              <a:rPr lang="en-US" dirty="0" err="1"/>
              <a:t>cel</a:t>
            </a:r>
            <a:r>
              <a:rPr lang="en-US" dirty="0"/>
              <a:t> </a:t>
            </a:r>
            <a:r>
              <a:rPr lang="en-US" dirty="0" err="1"/>
              <a:t>puțin</a:t>
            </a:r>
            <a:r>
              <a:rPr lang="en-US" dirty="0"/>
              <a:t> un </a:t>
            </a:r>
            <a:r>
              <a:rPr lang="en-US" dirty="0" err="1"/>
              <a:t>nivel</a:t>
            </a:r>
            <a:r>
              <a:rPr lang="en-US" dirty="0"/>
              <a:t> superior de </a:t>
            </a:r>
            <a:r>
              <a:rPr lang="en-US" dirty="0" err="1"/>
              <a:t>competență</a:t>
            </a:r>
            <a:r>
              <a:rPr lang="en-US" dirty="0"/>
              <a:t> </a:t>
            </a:r>
            <a:r>
              <a:rPr lang="en-US" dirty="0" err="1"/>
              <a:t>lingvistică</a:t>
            </a:r>
            <a:r>
              <a:rPr lang="en-US" dirty="0"/>
              <a:t> la </a:t>
            </a:r>
            <a:r>
              <a:rPr lang="en-US" dirty="0" err="1"/>
              <a:t>limba</a:t>
            </a:r>
            <a:r>
              <a:rPr lang="en-US" dirty="0"/>
              <a:t> </a:t>
            </a:r>
            <a:r>
              <a:rPr lang="en-US" dirty="0" err="1"/>
              <a:t>engleză</a:t>
            </a:r>
            <a:r>
              <a:rPr lang="en-US" dirty="0"/>
              <a:t>; </a:t>
            </a:r>
          </a:p>
          <a:p>
            <a:r>
              <a:rPr lang="en-US" dirty="0"/>
              <a:t>*100%</a:t>
            </a:r>
            <a:r>
              <a:rPr lang="ro-RO" dirty="0"/>
              <a:t> </a:t>
            </a:r>
            <a:r>
              <a:rPr lang="en-US" dirty="0" err="1"/>
              <a:t>participanți</a:t>
            </a:r>
            <a:r>
              <a:rPr lang="en-US" dirty="0"/>
              <a:t> </a:t>
            </a:r>
            <a:r>
              <a:rPr lang="en-US" dirty="0" err="1"/>
              <a:t>învață</a:t>
            </a:r>
            <a:r>
              <a:rPr lang="en-US" dirty="0"/>
              <a:t> </a:t>
            </a:r>
            <a:r>
              <a:rPr lang="en-US" dirty="0" err="1"/>
              <a:t>să</a:t>
            </a:r>
            <a:r>
              <a:rPr lang="en-US" dirty="0"/>
              <a:t> fie </a:t>
            </a:r>
            <a:r>
              <a:rPr lang="en-US" dirty="0" err="1"/>
              <a:t>mai</a:t>
            </a:r>
            <a:r>
              <a:rPr lang="en-US" dirty="0"/>
              <a:t> </a:t>
            </a:r>
            <a:r>
              <a:rPr lang="en-US" dirty="0" err="1"/>
              <a:t>deschisi</a:t>
            </a:r>
            <a:r>
              <a:rPr lang="en-US" dirty="0"/>
              <a:t> ,</a:t>
            </a:r>
            <a:r>
              <a:rPr lang="en-US" dirty="0" err="1"/>
              <a:t>sa</a:t>
            </a:r>
            <a:r>
              <a:rPr lang="en-US" dirty="0"/>
              <a:t> nu le fie </a:t>
            </a:r>
            <a:r>
              <a:rPr lang="en-US" dirty="0" err="1"/>
              <a:t>teamă</a:t>
            </a:r>
            <a:r>
              <a:rPr lang="en-US" dirty="0"/>
              <a:t> </a:t>
            </a:r>
            <a:r>
              <a:rPr lang="en-US" dirty="0" err="1"/>
              <a:t>să-și</a:t>
            </a:r>
            <a:r>
              <a:rPr lang="en-US" dirty="0"/>
              <a:t> </a:t>
            </a:r>
            <a:r>
              <a:rPr lang="en-US" dirty="0" err="1"/>
              <a:t>exprime</a:t>
            </a:r>
            <a:r>
              <a:rPr lang="en-US" dirty="0"/>
              <a:t> </a:t>
            </a:r>
            <a:r>
              <a:rPr lang="en-US" dirty="0" err="1"/>
              <a:t>sentimentele</a:t>
            </a:r>
            <a:r>
              <a:rPr lang="en-US" dirty="0"/>
              <a:t> </a:t>
            </a:r>
            <a:r>
              <a:rPr lang="en-US" dirty="0" err="1"/>
              <a:t>si</a:t>
            </a:r>
            <a:r>
              <a:rPr lang="en-US" dirty="0"/>
              <a:t> </a:t>
            </a:r>
            <a:r>
              <a:rPr lang="en-US" dirty="0" err="1"/>
              <a:t>ideile</a:t>
            </a:r>
            <a:r>
              <a:rPr lang="en-US" dirty="0"/>
              <a:t>, </a:t>
            </a:r>
            <a:r>
              <a:rPr lang="en-US" dirty="0" err="1"/>
              <a:t>să</a:t>
            </a:r>
            <a:r>
              <a:rPr lang="en-US" dirty="0"/>
              <a:t> </a:t>
            </a:r>
            <a:r>
              <a:rPr lang="en-US" dirty="0" err="1"/>
              <a:t>coopereze</a:t>
            </a:r>
            <a:r>
              <a:rPr lang="en-US" dirty="0"/>
              <a:t> </a:t>
            </a:r>
            <a:r>
              <a:rPr lang="en-US" dirty="0" err="1"/>
              <a:t>și</a:t>
            </a:r>
            <a:r>
              <a:rPr lang="en-US" dirty="0"/>
              <a:t> </a:t>
            </a:r>
            <a:r>
              <a:rPr lang="en-US" dirty="0" err="1"/>
              <a:t>să</a:t>
            </a:r>
            <a:r>
              <a:rPr lang="en-US" dirty="0"/>
              <a:t> </a:t>
            </a:r>
            <a:r>
              <a:rPr lang="en-US" dirty="0" err="1"/>
              <a:t>facă</a:t>
            </a:r>
            <a:r>
              <a:rPr lang="en-US" dirty="0"/>
              <a:t> </a:t>
            </a:r>
            <a:r>
              <a:rPr lang="en-US" dirty="0" err="1"/>
              <a:t>față</a:t>
            </a:r>
            <a:r>
              <a:rPr lang="en-US" dirty="0"/>
              <a:t> </a:t>
            </a:r>
            <a:r>
              <a:rPr lang="en-US" dirty="0" err="1"/>
              <a:t>situațiilor</a:t>
            </a:r>
            <a:r>
              <a:rPr lang="en-US" dirty="0"/>
              <a:t> </a:t>
            </a:r>
            <a:r>
              <a:rPr lang="en-US" dirty="0" err="1"/>
              <a:t>dificile</a:t>
            </a:r>
            <a:r>
              <a:rPr lang="en-US" dirty="0"/>
              <a:t>, </a:t>
            </a:r>
            <a:r>
              <a:rPr lang="en-US" dirty="0" err="1"/>
              <a:t>să</a:t>
            </a:r>
            <a:r>
              <a:rPr lang="en-US" dirty="0"/>
              <a:t> se </a:t>
            </a:r>
            <a:r>
              <a:rPr lang="en-US" dirty="0" err="1"/>
              <a:t>simtă</a:t>
            </a:r>
            <a:r>
              <a:rPr lang="en-US" dirty="0"/>
              <a:t> </a:t>
            </a:r>
            <a:r>
              <a:rPr lang="en-US" dirty="0" err="1"/>
              <a:t>în</a:t>
            </a:r>
            <a:r>
              <a:rPr lang="en-US" dirty="0"/>
              <a:t> </a:t>
            </a:r>
            <a:r>
              <a:rPr lang="en-US" dirty="0" err="1"/>
              <a:t>largul</a:t>
            </a:r>
            <a:r>
              <a:rPr lang="en-US" dirty="0"/>
              <a:t> lor </a:t>
            </a:r>
            <a:r>
              <a:rPr lang="en-US" dirty="0" err="1"/>
              <a:t>în</a:t>
            </a:r>
            <a:r>
              <a:rPr lang="en-US" dirty="0"/>
              <a:t> </a:t>
            </a:r>
            <a:r>
              <a:rPr lang="en-US" dirty="0" err="1"/>
              <a:t>situații</a:t>
            </a:r>
            <a:r>
              <a:rPr lang="en-US" dirty="0"/>
              <a:t> </a:t>
            </a:r>
            <a:r>
              <a:rPr lang="en-US" dirty="0" err="1"/>
              <a:t>sociale</a:t>
            </a:r>
            <a:r>
              <a:rPr lang="en-US" dirty="0"/>
              <a:t>, </a:t>
            </a:r>
            <a:r>
              <a:rPr lang="en-US" dirty="0" err="1"/>
              <a:t>să</a:t>
            </a:r>
            <a:r>
              <a:rPr lang="en-US" dirty="0"/>
              <a:t> fie </a:t>
            </a:r>
            <a:r>
              <a:rPr lang="en-US" dirty="0" err="1"/>
              <a:t>independenți,să</a:t>
            </a:r>
            <a:r>
              <a:rPr lang="en-US" dirty="0"/>
              <a:t> </a:t>
            </a:r>
            <a:r>
              <a:rPr lang="en-US" dirty="0" err="1"/>
              <a:t>lucreze</a:t>
            </a:r>
            <a:r>
              <a:rPr lang="en-US" dirty="0"/>
              <a:t> </a:t>
            </a:r>
            <a:r>
              <a:rPr lang="en-US" dirty="0" err="1"/>
              <a:t>în</a:t>
            </a:r>
            <a:r>
              <a:rPr lang="en-US" dirty="0"/>
              <a:t> </a:t>
            </a:r>
            <a:r>
              <a:rPr lang="en-US" dirty="0" err="1"/>
              <a:t>echipă</a:t>
            </a:r>
            <a:r>
              <a:rPr lang="en-US" dirty="0"/>
              <a:t> </a:t>
            </a:r>
            <a:r>
              <a:rPr lang="en-US" dirty="0" err="1"/>
              <a:t>și</a:t>
            </a:r>
            <a:r>
              <a:rPr lang="en-US" dirty="0"/>
              <a:t> </a:t>
            </a:r>
            <a:r>
              <a:rPr lang="en-US" dirty="0" err="1"/>
              <a:t>să</a:t>
            </a:r>
            <a:r>
              <a:rPr lang="en-US" dirty="0"/>
              <a:t> </a:t>
            </a:r>
            <a:r>
              <a:rPr lang="en-US" dirty="0" err="1"/>
              <a:t>conducă</a:t>
            </a:r>
            <a:r>
              <a:rPr lang="en-US" dirty="0"/>
              <a:t>” </a:t>
            </a:r>
          </a:p>
          <a:p>
            <a:r>
              <a:rPr lang="en-US" dirty="0"/>
              <a:t>*</a:t>
            </a:r>
            <a:r>
              <a:rPr lang="en-US" dirty="0" err="1"/>
              <a:t>peste</a:t>
            </a:r>
            <a:r>
              <a:rPr lang="en-US" dirty="0"/>
              <a:t> 100%vor </a:t>
            </a:r>
            <a:r>
              <a:rPr lang="en-US" dirty="0" err="1"/>
              <a:t>recomanda</a:t>
            </a:r>
            <a:r>
              <a:rPr lang="en-US" dirty="0"/>
              <a:t> </a:t>
            </a:r>
            <a:r>
              <a:rPr lang="en-US" dirty="0" err="1"/>
              <a:t>si</a:t>
            </a:r>
            <a:r>
              <a:rPr lang="en-US" dirty="0"/>
              <a:t> </a:t>
            </a:r>
            <a:r>
              <a:rPr lang="en-US" dirty="0" err="1"/>
              <a:t>altora</a:t>
            </a:r>
            <a:r>
              <a:rPr lang="en-US" dirty="0"/>
              <a:t> </a:t>
            </a:r>
            <a:r>
              <a:rPr lang="en-US" dirty="0" err="1"/>
              <a:t>să</a:t>
            </a:r>
            <a:r>
              <a:rPr lang="en-US" dirty="0"/>
              <a:t> </a:t>
            </a:r>
            <a:r>
              <a:rPr lang="en-US" dirty="0" err="1"/>
              <a:t>participe</a:t>
            </a:r>
            <a:r>
              <a:rPr lang="en-US" dirty="0"/>
              <a:t> la </a:t>
            </a:r>
            <a:r>
              <a:rPr lang="en-US" dirty="0" err="1"/>
              <a:t>mobilități</a:t>
            </a:r>
            <a:r>
              <a:rPr lang="en-US" dirty="0"/>
              <a:t>, o </a:t>
            </a:r>
            <a:r>
              <a:rPr lang="en-US" dirty="0" err="1"/>
              <a:t>experientă</a:t>
            </a:r>
            <a:r>
              <a:rPr lang="en-US" dirty="0"/>
              <a:t> care </a:t>
            </a:r>
            <a:r>
              <a:rPr lang="en-US" dirty="0" err="1"/>
              <a:t>îți</a:t>
            </a:r>
            <a:r>
              <a:rPr lang="en-US" dirty="0"/>
              <a:t> </a:t>
            </a:r>
            <a:r>
              <a:rPr lang="en-US" dirty="0" err="1"/>
              <a:t>schimbă</a:t>
            </a:r>
            <a:r>
              <a:rPr lang="en-US" dirty="0"/>
              <a:t> </a:t>
            </a:r>
            <a:r>
              <a:rPr lang="en-US" dirty="0" err="1"/>
              <a:t>viața</a:t>
            </a:r>
            <a:r>
              <a:rPr lang="en-US" dirty="0"/>
              <a:t>. </a:t>
            </a:r>
          </a:p>
          <a:p>
            <a:r>
              <a:rPr lang="en-US" dirty="0"/>
              <a:t>*95% </a:t>
            </a:r>
            <a:r>
              <a:rPr lang="en-US" dirty="0" err="1"/>
              <a:t>dintre</a:t>
            </a:r>
            <a:r>
              <a:rPr lang="en-US" dirty="0"/>
              <a:t> </a:t>
            </a:r>
            <a:r>
              <a:rPr lang="en-US" dirty="0" err="1"/>
              <a:t>participanți</a:t>
            </a:r>
            <a:r>
              <a:rPr lang="en-US" dirty="0"/>
              <a:t> </a:t>
            </a:r>
            <a:r>
              <a:rPr lang="en-US" dirty="0" err="1"/>
              <a:t>ar</a:t>
            </a:r>
            <a:r>
              <a:rPr lang="en-US" dirty="0"/>
              <a:t> fi </a:t>
            </a:r>
            <a:r>
              <a:rPr lang="en-US" dirty="0" err="1"/>
              <a:t>gata</a:t>
            </a:r>
            <a:r>
              <a:rPr lang="en-US" dirty="0"/>
              <a:t> </a:t>
            </a:r>
            <a:r>
              <a:rPr lang="en-US" dirty="0" err="1"/>
              <a:t>sa</a:t>
            </a:r>
            <a:r>
              <a:rPr lang="en-US" dirty="0"/>
              <a:t> </a:t>
            </a:r>
            <a:r>
              <a:rPr lang="en-US" dirty="0" err="1"/>
              <a:t>mai</a:t>
            </a:r>
            <a:r>
              <a:rPr lang="en-US" dirty="0"/>
              <a:t> </a:t>
            </a:r>
            <a:r>
              <a:rPr lang="en-US" dirty="0" err="1"/>
              <a:t>participe</a:t>
            </a:r>
            <a:r>
              <a:rPr lang="en-US" dirty="0"/>
              <a:t> </a:t>
            </a:r>
            <a:r>
              <a:rPr lang="ro-RO" dirty="0"/>
              <a:t>și </a:t>
            </a:r>
            <a:r>
              <a:rPr lang="en-US" dirty="0"/>
              <a:t>la</a:t>
            </a:r>
            <a:r>
              <a:rPr lang="ro-RO" dirty="0"/>
              <a:t> alte</a:t>
            </a:r>
            <a:r>
              <a:rPr lang="en-US" dirty="0"/>
              <a:t> </a:t>
            </a:r>
            <a:r>
              <a:rPr lang="en-US" dirty="0" err="1"/>
              <a:t>mobilități</a:t>
            </a:r>
            <a:r>
              <a:rPr lang="en-US" dirty="0"/>
              <a:t>. </a:t>
            </a:r>
          </a:p>
          <a:p>
            <a:r>
              <a:rPr lang="en-US" dirty="0"/>
              <a:t>Pe termen </a:t>
            </a:r>
            <a:r>
              <a:rPr lang="en-US" dirty="0" err="1"/>
              <a:t>mediu</a:t>
            </a:r>
            <a:r>
              <a:rPr lang="en-US" dirty="0"/>
              <a:t> ,in maxim 2 ani de la </a:t>
            </a:r>
            <a:r>
              <a:rPr lang="en-US" dirty="0" err="1"/>
              <a:t>finalizarea</a:t>
            </a:r>
            <a:r>
              <a:rPr lang="en-US" dirty="0"/>
              <a:t> </a:t>
            </a:r>
            <a:r>
              <a:rPr lang="en-US" dirty="0" err="1"/>
              <a:t>stagiului</a:t>
            </a:r>
            <a:r>
              <a:rPr lang="en-US" dirty="0"/>
              <a:t> : </a:t>
            </a:r>
          </a:p>
          <a:p>
            <a:r>
              <a:rPr lang="en-US" dirty="0"/>
              <a:t>*100% din </a:t>
            </a:r>
            <a:r>
              <a:rPr lang="en-US" dirty="0" err="1"/>
              <a:t>participanți</a:t>
            </a:r>
            <a:r>
              <a:rPr lang="en-US" dirty="0"/>
              <a:t> </a:t>
            </a:r>
            <a:r>
              <a:rPr lang="en-US" dirty="0" err="1"/>
              <a:t>obțin</a:t>
            </a:r>
            <a:r>
              <a:rPr lang="en-US" dirty="0"/>
              <a:t> </a:t>
            </a:r>
            <a:r>
              <a:rPr lang="en-US" dirty="0" err="1"/>
              <a:t>calificarea</a:t>
            </a:r>
            <a:r>
              <a:rPr lang="en-US" dirty="0"/>
              <a:t> </a:t>
            </a:r>
            <a:r>
              <a:rPr lang="en-US" dirty="0" err="1"/>
              <a:t>si</a:t>
            </a:r>
            <a:r>
              <a:rPr lang="en-US" dirty="0"/>
              <a:t> </a:t>
            </a:r>
            <a:r>
              <a:rPr lang="en-US" dirty="0" err="1"/>
              <a:t>recunoasterea</a:t>
            </a:r>
            <a:r>
              <a:rPr lang="en-US" dirty="0"/>
              <a:t> RI </a:t>
            </a:r>
            <a:r>
              <a:rPr lang="en-US" dirty="0" err="1"/>
              <a:t>dobândite</a:t>
            </a:r>
            <a:r>
              <a:rPr lang="en-US" dirty="0"/>
              <a:t> </a:t>
            </a:r>
            <a:r>
              <a:rPr lang="en-US" dirty="0" err="1"/>
              <a:t>în</a:t>
            </a:r>
            <a:r>
              <a:rPr lang="en-US" dirty="0"/>
              <a:t> </a:t>
            </a:r>
            <a:r>
              <a:rPr lang="en-US" dirty="0" err="1"/>
              <a:t>stagiu</a:t>
            </a:r>
            <a:r>
              <a:rPr lang="en-US" dirty="0"/>
              <a:t> </a:t>
            </a:r>
            <a:r>
              <a:rPr lang="en-US" dirty="0" err="1"/>
              <a:t>în</a:t>
            </a:r>
            <a:r>
              <a:rPr lang="en-US" dirty="0"/>
              <a:t> </a:t>
            </a:r>
            <a:r>
              <a:rPr lang="en-US" dirty="0" err="1"/>
              <a:t>urma</a:t>
            </a:r>
            <a:r>
              <a:rPr lang="en-US" dirty="0"/>
              <a:t> </a:t>
            </a:r>
            <a:r>
              <a:rPr lang="en-US" dirty="0" err="1"/>
              <a:t>absolvirii</a:t>
            </a:r>
            <a:r>
              <a:rPr lang="en-US" dirty="0"/>
              <a:t> </a:t>
            </a:r>
            <a:r>
              <a:rPr lang="en-US" dirty="0" err="1"/>
              <a:t>examenului</a:t>
            </a:r>
            <a:r>
              <a:rPr lang="en-US" dirty="0"/>
              <a:t> de </a:t>
            </a:r>
            <a:r>
              <a:rPr lang="en-US" dirty="0" err="1"/>
              <a:t>certificare</a:t>
            </a:r>
            <a:r>
              <a:rPr lang="en-US" dirty="0"/>
              <a:t> a </a:t>
            </a:r>
            <a:r>
              <a:rPr lang="en-US" dirty="0" err="1"/>
              <a:t>competen</a:t>
            </a:r>
            <a:r>
              <a:rPr lang="ro-RO" dirty="0"/>
              <a:t>ț</a:t>
            </a:r>
            <a:r>
              <a:rPr lang="en-US" dirty="0" err="1"/>
              <a:t>elor</a:t>
            </a:r>
            <a:r>
              <a:rPr lang="en-US" dirty="0"/>
              <a:t>, </a:t>
            </a:r>
            <a:r>
              <a:rPr lang="en-US" dirty="0" err="1"/>
              <a:t>certificat</a:t>
            </a:r>
            <a:r>
              <a:rPr lang="en-US" dirty="0"/>
              <a:t> de </a:t>
            </a:r>
            <a:r>
              <a:rPr lang="en-US" dirty="0" err="1"/>
              <a:t>Tehnician</a:t>
            </a:r>
            <a:r>
              <a:rPr lang="en-US" dirty="0"/>
              <a:t> in </a:t>
            </a:r>
            <a:r>
              <a:rPr lang="en-US" dirty="0" err="1"/>
              <a:t>gastronomie</a:t>
            </a:r>
            <a:r>
              <a:rPr lang="en-US" dirty="0"/>
              <a:t>  </a:t>
            </a:r>
          </a:p>
          <a:p>
            <a:r>
              <a:rPr lang="en-US" dirty="0"/>
              <a:t>*100%absolvenți cu </a:t>
            </a:r>
            <a:r>
              <a:rPr lang="en-US" dirty="0" err="1"/>
              <a:t>competen</a:t>
            </a:r>
            <a:r>
              <a:rPr lang="ro-RO" dirty="0"/>
              <a:t>ț</a:t>
            </a:r>
            <a:r>
              <a:rPr lang="en-US" dirty="0"/>
              <a:t>e </a:t>
            </a:r>
            <a:r>
              <a:rPr lang="en-US" dirty="0" err="1"/>
              <a:t>cerute</a:t>
            </a:r>
            <a:r>
              <a:rPr lang="en-US" dirty="0"/>
              <a:t> de </a:t>
            </a:r>
            <a:r>
              <a:rPr lang="en-US" dirty="0" err="1"/>
              <a:t>piața</a:t>
            </a:r>
            <a:r>
              <a:rPr lang="en-US" dirty="0"/>
              <a:t> </a:t>
            </a:r>
            <a:r>
              <a:rPr lang="en-US" dirty="0" err="1"/>
              <a:t>muncii</a:t>
            </a:r>
            <a:r>
              <a:rPr lang="en-US" dirty="0"/>
              <a:t>; </a:t>
            </a:r>
          </a:p>
          <a:p>
            <a:r>
              <a:rPr lang="en-US" dirty="0"/>
              <a:t>*95% </a:t>
            </a:r>
            <a:r>
              <a:rPr lang="en-US" dirty="0" err="1"/>
              <a:t>absolventi</a:t>
            </a:r>
            <a:r>
              <a:rPr lang="en-US" dirty="0"/>
              <a:t> </a:t>
            </a:r>
            <a:r>
              <a:rPr lang="en-US" dirty="0" err="1"/>
              <a:t>încadrați</a:t>
            </a:r>
            <a:r>
              <a:rPr lang="en-US" dirty="0"/>
              <a:t> </a:t>
            </a:r>
            <a:r>
              <a:rPr lang="en-US" dirty="0" err="1"/>
              <a:t>în</a:t>
            </a:r>
            <a:r>
              <a:rPr lang="en-US" dirty="0"/>
              <a:t> </a:t>
            </a:r>
            <a:r>
              <a:rPr lang="en-US" dirty="0" err="1"/>
              <a:t>piața</a:t>
            </a:r>
            <a:r>
              <a:rPr lang="en-US" dirty="0"/>
              <a:t> </a:t>
            </a:r>
            <a:r>
              <a:rPr lang="en-US" dirty="0" err="1"/>
              <a:t>muncii</a:t>
            </a:r>
            <a:r>
              <a:rPr lang="en-US" dirty="0"/>
              <a:t> </a:t>
            </a:r>
            <a:r>
              <a:rPr lang="en-US" dirty="0" err="1"/>
              <a:t>în</a:t>
            </a:r>
            <a:r>
              <a:rPr lang="en-US" dirty="0"/>
              <a:t> </a:t>
            </a:r>
            <a:r>
              <a:rPr lang="en-US" dirty="0" err="1"/>
              <a:t>calificarea</a:t>
            </a:r>
            <a:r>
              <a:rPr lang="en-US" dirty="0"/>
              <a:t> de pe </a:t>
            </a:r>
            <a:r>
              <a:rPr lang="en-US" dirty="0" err="1"/>
              <a:t>certificatul</a:t>
            </a:r>
            <a:r>
              <a:rPr lang="en-US" dirty="0"/>
              <a:t> de </a:t>
            </a:r>
            <a:r>
              <a:rPr lang="en-US" dirty="0" err="1"/>
              <a:t>absolvire</a:t>
            </a:r>
            <a:r>
              <a:rPr lang="en-US" dirty="0"/>
              <a:t>; </a:t>
            </a:r>
          </a:p>
          <a:p>
            <a:r>
              <a:rPr lang="en-US" dirty="0"/>
              <a:t>*100% </a:t>
            </a:r>
            <a:r>
              <a:rPr lang="en-US" dirty="0" err="1"/>
              <a:t>participanți</a:t>
            </a:r>
            <a:r>
              <a:rPr lang="en-US" dirty="0"/>
              <a:t> </a:t>
            </a:r>
            <a:r>
              <a:rPr lang="en-US" dirty="0" err="1"/>
              <a:t>devin</a:t>
            </a:r>
            <a:r>
              <a:rPr lang="en-US" dirty="0"/>
              <a:t> </a:t>
            </a:r>
            <a:r>
              <a:rPr lang="en-US" dirty="0" err="1"/>
              <a:t>mai</a:t>
            </a:r>
            <a:r>
              <a:rPr lang="en-US" dirty="0"/>
              <a:t> </a:t>
            </a:r>
            <a:r>
              <a:rPr lang="en-US" dirty="0" err="1"/>
              <a:t>constienți</a:t>
            </a:r>
            <a:r>
              <a:rPr lang="en-US" dirty="0"/>
              <a:t> de </a:t>
            </a:r>
            <a:r>
              <a:rPr lang="en-US" dirty="0" err="1"/>
              <a:t>efectele</a:t>
            </a:r>
            <a:r>
              <a:rPr lang="en-US" dirty="0"/>
              <a:t> </a:t>
            </a:r>
            <a:r>
              <a:rPr lang="en-US" dirty="0" err="1"/>
              <a:t>mobilității</a:t>
            </a:r>
            <a:r>
              <a:rPr lang="en-US" dirty="0"/>
              <a:t> </a:t>
            </a:r>
            <a:r>
              <a:rPr lang="en-US" dirty="0" err="1"/>
              <a:t>asupra</a:t>
            </a:r>
            <a:r>
              <a:rPr lang="en-US" dirty="0"/>
              <a:t> </a:t>
            </a:r>
            <a:r>
              <a:rPr lang="en-US" dirty="0" err="1"/>
              <a:t>vietii</a:t>
            </a:r>
            <a:r>
              <a:rPr lang="en-US" dirty="0"/>
              <a:t> lor </a:t>
            </a:r>
            <a:r>
              <a:rPr lang="en-US" dirty="0" err="1"/>
              <a:t>personale</a:t>
            </a:r>
            <a:r>
              <a:rPr lang="en-US" dirty="0"/>
              <a:t> </a:t>
            </a:r>
            <a:r>
              <a:rPr lang="en-US" dirty="0" err="1"/>
              <a:t>si</a:t>
            </a:r>
            <a:r>
              <a:rPr lang="en-US" dirty="0"/>
              <a:t> </a:t>
            </a:r>
            <a:r>
              <a:rPr lang="en-US" dirty="0" err="1"/>
              <a:t>profesionale</a:t>
            </a:r>
            <a:r>
              <a:rPr lang="en-US" dirty="0"/>
              <a:t> </a:t>
            </a:r>
            <a:r>
              <a:rPr lang="en-US" dirty="0" err="1"/>
              <a:t>si</a:t>
            </a:r>
            <a:r>
              <a:rPr lang="en-US" dirty="0"/>
              <a:t> pot </a:t>
            </a:r>
            <a:r>
              <a:rPr lang="en-US" dirty="0" err="1"/>
              <a:t>identifica</a:t>
            </a:r>
            <a:r>
              <a:rPr lang="en-US" dirty="0"/>
              <a:t> </a:t>
            </a:r>
            <a:r>
              <a:rPr lang="en-US" dirty="0" err="1"/>
              <a:t>si</a:t>
            </a:r>
            <a:r>
              <a:rPr lang="en-US" dirty="0"/>
              <a:t> </a:t>
            </a:r>
            <a:r>
              <a:rPr lang="en-US" dirty="0" err="1"/>
              <a:t>recunoaste</a:t>
            </a:r>
            <a:r>
              <a:rPr lang="en-US" dirty="0"/>
              <a:t> </a:t>
            </a:r>
            <a:r>
              <a:rPr lang="en-US" dirty="0" err="1"/>
              <a:t>abilitațile</a:t>
            </a:r>
            <a:r>
              <a:rPr lang="en-US" dirty="0"/>
              <a:t> </a:t>
            </a:r>
            <a:r>
              <a:rPr lang="en-US" dirty="0" err="1"/>
              <a:t>personale</a:t>
            </a:r>
            <a:r>
              <a:rPr lang="en-US" dirty="0"/>
              <a:t> </a:t>
            </a:r>
            <a:r>
              <a:rPr lang="en-US" dirty="0" err="1"/>
              <a:t>si</a:t>
            </a:r>
            <a:r>
              <a:rPr lang="en-US" dirty="0"/>
              <a:t> </a:t>
            </a:r>
            <a:r>
              <a:rPr lang="en-US" dirty="0" err="1"/>
              <a:t>sociale,impactul</a:t>
            </a:r>
            <a:r>
              <a:rPr lang="en-US" dirty="0"/>
              <a:t> </a:t>
            </a:r>
            <a:r>
              <a:rPr lang="en-US" dirty="0" err="1"/>
              <a:t>si</a:t>
            </a:r>
            <a:r>
              <a:rPr lang="en-US" dirty="0"/>
              <a:t> </a:t>
            </a:r>
            <a:r>
              <a:rPr lang="en-US" dirty="0" err="1"/>
              <a:t>importanța</a:t>
            </a:r>
            <a:r>
              <a:rPr lang="en-US" dirty="0"/>
              <a:t> lor in </a:t>
            </a:r>
            <a:r>
              <a:rPr lang="en-US" dirty="0" err="1"/>
              <a:t>viața</a:t>
            </a:r>
            <a:r>
              <a:rPr lang="en-US" dirty="0"/>
              <a:t> </a:t>
            </a:r>
            <a:r>
              <a:rPr lang="en-US" dirty="0" err="1"/>
              <a:t>profesională</a:t>
            </a:r>
            <a:r>
              <a:rPr lang="en-US" dirty="0"/>
              <a:t> </a:t>
            </a:r>
          </a:p>
          <a:p>
            <a:endParaRPr lang="ro-RO" dirty="0"/>
          </a:p>
        </p:txBody>
      </p:sp>
    </p:spTree>
    <p:extLst>
      <p:ext uri="{BB962C8B-B14F-4D97-AF65-F5344CB8AC3E}">
        <p14:creationId xmlns:p14="http://schemas.microsoft.com/office/powerpoint/2010/main" val="470613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2A60FB05-8314-4B6D-8BEF-D3FAD7A424C1}"/>
              </a:ext>
            </a:extLst>
          </p:cNvPr>
          <p:cNvSpPr>
            <a:spLocks noGrp="1"/>
          </p:cNvSpPr>
          <p:nvPr>
            <p:ph type="title"/>
          </p:nvPr>
        </p:nvSpPr>
        <p:spPr>
          <a:xfrm>
            <a:off x="2592925" y="624110"/>
            <a:ext cx="8911687" cy="610801"/>
          </a:xfrm>
        </p:spPr>
        <p:txBody>
          <a:bodyPr>
            <a:normAutofit/>
          </a:bodyPr>
          <a:lstStyle/>
          <a:p>
            <a:pPr algn="ctr"/>
            <a:r>
              <a:rPr lang="en-US" sz="1800" b="1" dirty="0"/>
              <a:t>IMPACT PROIECT MOBILITATE VET</a:t>
            </a:r>
            <a:r>
              <a:rPr lang="ro-RO" sz="1800" b="1" dirty="0"/>
              <a:t> bis</a:t>
            </a:r>
            <a:endParaRPr lang="en-US" sz="1800" b="1" dirty="0"/>
          </a:p>
        </p:txBody>
      </p:sp>
      <p:sp>
        <p:nvSpPr>
          <p:cNvPr id="3" name="Substituent conținut 2">
            <a:extLst>
              <a:ext uri="{FF2B5EF4-FFF2-40B4-BE49-F238E27FC236}">
                <a16:creationId xmlns:a16="http://schemas.microsoft.com/office/drawing/2014/main" id="{C73B4997-F0F1-49C4-BD7C-CDD50AFAEE6B}"/>
              </a:ext>
            </a:extLst>
          </p:cNvPr>
          <p:cNvSpPr>
            <a:spLocks noGrp="1"/>
          </p:cNvSpPr>
          <p:nvPr>
            <p:ph idx="1"/>
          </p:nvPr>
        </p:nvSpPr>
        <p:spPr>
          <a:xfrm>
            <a:off x="2589212" y="1234911"/>
            <a:ext cx="8915400" cy="5392132"/>
          </a:xfrm>
        </p:spPr>
        <p:txBody>
          <a:bodyPr>
            <a:normAutofit fontScale="92500" lnSpcReduction="10000"/>
          </a:bodyPr>
          <a:lstStyle/>
          <a:p>
            <a:r>
              <a:rPr lang="ro-RO" dirty="0">
                <a:latin typeface="Century Gothic (Corp)"/>
              </a:rPr>
              <a:t>La nivelul beneficiarului impactul este : </a:t>
            </a:r>
          </a:p>
          <a:p>
            <a:r>
              <a:rPr lang="ro-RO" dirty="0">
                <a:latin typeface="Century Gothic (Corp)"/>
              </a:rPr>
              <a:t>-două CDL -uri care vor fi </a:t>
            </a:r>
            <a:r>
              <a:rPr lang="ro-RO" dirty="0" err="1">
                <a:latin typeface="Century Gothic (Corp)"/>
              </a:rPr>
              <a:t>înbunătățite</a:t>
            </a:r>
            <a:r>
              <a:rPr lang="ro-RO" dirty="0">
                <a:latin typeface="Century Gothic (Corp)"/>
              </a:rPr>
              <a:t> în raport cu cerințele pieței muncii de catedra tehnică prin colaborare directă cu profesorii însoțitori. </a:t>
            </a:r>
          </a:p>
          <a:p>
            <a:r>
              <a:rPr lang="ro-RO" dirty="0">
                <a:latin typeface="Century Gothic (Corp)"/>
              </a:rPr>
              <a:t>-creste prestigiul și atractivitatea școlii in urma obținerii suportului financiar European si promovarea certificatului </a:t>
            </a:r>
            <a:r>
              <a:rPr lang="ro-RO" dirty="0" err="1">
                <a:latin typeface="Century Gothic (Corp)"/>
              </a:rPr>
              <a:t>Europass</a:t>
            </a:r>
            <a:r>
              <a:rPr lang="ro-RO" dirty="0">
                <a:latin typeface="Century Gothic (Corp)"/>
              </a:rPr>
              <a:t> în școală; </a:t>
            </a:r>
          </a:p>
          <a:p>
            <a:r>
              <a:rPr lang="ro-RO" dirty="0">
                <a:latin typeface="Century Gothic (Corp)"/>
              </a:rPr>
              <a:t>-proiectul va reprezenta un exemplu de bune practici pentru alte </a:t>
            </a:r>
            <a:r>
              <a:rPr lang="ro-RO" dirty="0" err="1">
                <a:latin typeface="Century Gothic (Corp)"/>
              </a:rPr>
              <a:t>localitati</a:t>
            </a:r>
            <a:r>
              <a:rPr lang="ro-RO" dirty="0">
                <a:latin typeface="Century Gothic (Corp)"/>
              </a:rPr>
              <a:t> din județul Olt și regiunea S-V Oltenia ,pentru a se implica în dezvoltarea de noi proiecte în viitor. </a:t>
            </a:r>
          </a:p>
          <a:p>
            <a:r>
              <a:rPr lang="ro-RO" dirty="0" err="1">
                <a:latin typeface="Century Gothic (Corp)"/>
              </a:rPr>
              <a:t>Idicatori</a:t>
            </a:r>
            <a:r>
              <a:rPr lang="ro-RO" dirty="0">
                <a:latin typeface="Century Gothic (Corp)"/>
              </a:rPr>
              <a:t> : </a:t>
            </a:r>
          </a:p>
          <a:p>
            <a:r>
              <a:rPr lang="ro-RO" dirty="0">
                <a:latin typeface="Century Gothic (Corp)"/>
              </a:rPr>
              <a:t>-2 caiete de practică revizuite ; </a:t>
            </a:r>
          </a:p>
          <a:p>
            <a:r>
              <a:rPr lang="ro-RO" dirty="0">
                <a:latin typeface="Century Gothic (Corp)"/>
              </a:rPr>
              <a:t>-1 parteneriat ECVET formalizat prin </a:t>
            </a:r>
            <a:r>
              <a:rPr lang="ro-RO" dirty="0" err="1">
                <a:latin typeface="Century Gothic (Corp)"/>
              </a:rPr>
              <a:t>MoU</a:t>
            </a:r>
            <a:r>
              <a:rPr lang="ro-RO" dirty="0">
                <a:latin typeface="Century Gothic (Corp)"/>
              </a:rPr>
              <a:t> cu o </a:t>
            </a:r>
            <a:r>
              <a:rPr lang="ro-RO" dirty="0" err="1">
                <a:latin typeface="Century Gothic (Corp)"/>
              </a:rPr>
              <a:t>institutie</a:t>
            </a:r>
            <a:r>
              <a:rPr lang="ro-RO" dirty="0">
                <a:latin typeface="Century Gothic (Corp)"/>
              </a:rPr>
              <a:t> de formare din UE </a:t>
            </a:r>
          </a:p>
          <a:p>
            <a:r>
              <a:rPr lang="ro-RO" dirty="0">
                <a:latin typeface="Century Gothic (Corp)"/>
              </a:rPr>
              <a:t>- realizarea în întregime a planului de școlarizare propus. </a:t>
            </a:r>
          </a:p>
          <a:p>
            <a:r>
              <a:rPr lang="ro-RO" dirty="0">
                <a:latin typeface="Century Gothic (Corp)"/>
              </a:rPr>
              <a:t>- un proiect </a:t>
            </a:r>
            <a:r>
              <a:rPr lang="ro-RO" dirty="0" err="1">
                <a:latin typeface="Century Gothic (Corp)"/>
              </a:rPr>
              <a:t>Erasmus+pentru</a:t>
            </a:r>
            <a:r>
              <a:rPr lang="ro-RO" dirty="0">
                <a:latin typeface="Century Gothic (Corp)"/>
              </a:rPr>
              <a:t> anul </a:t>
            </a:r>
            <a:r>
              <a:rPr lang="ro-RO" dirty="0" err="1">
                <a:latin typeface="Century Gothic (Corp)"/>
              </a:rPr>
              <a:t>scolar</a:t>
            </a:r>
            <a:r>
              <a:rPr lang="ro-RO" dirty="0">
                <a:latin typeface="Century Gothic (Corp)"/>
              </a:rPr>
              <a:t> 2020-2021 </a:t>
            </a:r>
          </a:p>
          <a:p>
            <a:r>
              <a:rPr lang="ro-RO" dirty="0">
                <a:latin typeface="Century Gothic (Corp)"/>
              </a:rPr>
              <a:t>- oferirea de oportunități pentru o reflectare critică dar constructivă asupra asemănărilor și deosebirilor dintre stilul de viață și mediu cultural din Portugalia și din România , în scopul depășirii judecăților simpliste pozitive sau negative bazate pe stereotipuri si prejudecăți.</a:t>
            </a:r>
          </a:p>
          <a:p>
            <a:endParaRPr lang="ro-RO" dirty="0">
              <a:latin typeface="Century Gothic (Corp)"/>
            </a:endParaRPr>
          </a:p>
        </p:txBody>
      </p:sp>
    </p:spTree>
    <p:extLst>
      <p:ext uri="{BB962C8B-B14F-4D97-AF65-F5344CB8AC3E}">
        <p14:creationId xmlns:p14="http://schemas.microsoft.com/office/powerpoint/2010/main" val="1542079239"/>
      </p:ext>
    </p:extLst>
  </p:cSld>
  <p:clrMapOvr>
    <a:masterClrMapping/>
  </p:clrMapOvr>
</p:sld>
</file>

<file path=ppt/theme/theme1.xml><?xml version="1.0" encoding="utf-8"?>
<a:theme xmlns:a="http://schemas.openxmlformats.org/drawingml/2006/main" name="Adiere">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964</TotalTime>
  <Words>2002</Words>
  <Application>Microsoft Office PowerPoint</Application>
  <PresentationFormat>Ecran lat</PresentationFormat>
  <Paragraphs>90</Paragraphs>
  <Slides>12</Slides>
  <Notes>1</Notes>
  <HiddenSlides>0</HiddenSlides>
  <MMClips>0</MMClips>
  <ScaleCrop>false</ScaleCrop>
  <HeadingPairs>
    <vt:vector size="8" baseType="variant">
      <vt:variant>
        <vt:lpstr>Fonturi utilizate</vt:lpstr>
      </vt:variant>
      <vt:variant>
        <vt:i4>7</vt:i4>
      </vt:variant>
      <vt:variant>
        <vt:lpstr>Temă</vt:lpstr>
      </vt:variant>
      <vt:variant>
        <vt:i4>1</vt:i4>
      </vt:variant>
      <vt:variant>
        <vt:lpstr>Servere OLE încorporate</vt:lpstr>
      </vt:variant>
      <vt:variant>
        <vt:i4>1</vt:i4>
      </vt:variant>
      <vt:variant>
        <vt:lpstr>Titluri diapozitive</vt:lpstr>
      </vt:variant>
      <vt:variant>
        <vt:i4>12</vt:i4>
      </vt:variant>
    </vt:vector>
  </HeadingPairs>
  <TitlesOfParts>
    <vt:vector size="21" baseType="lpstr">
      <vt:lpstr>Algerian</vt:lpstr>
      <vt:lpstr>Arial</vt:lpstr>
      <vt:lpstr>Calibri</vt:lpstr>
      <vt:lpstr>Century Gothic</vt:lpstr>
      <vt:lpstr>Century Gothic (Corp)</vt:lpstr>
      <vt:lpstr>Times New Roman</vt:lpstr>
      <vt:lpstr>Wingdings 3</vt:lpstr>
      <vt:lpstr>Adiere</vt:lpstr>
      <vt:lpstr>CorelDRAW.Graphic.12</vt:lpstr>
      <vt:lpstr>PROIECT DE MOBILITATE VET ERASMUS+ ,,ÎnvĂȚĂm tehnologia gastronomiei” 2020-1-RO01-KA102-079269 E-GASTRONOMICAL </vt:lpstr>
      <vt:lpstr>PREZENTARE PROIECT</vt:lpstr>
      <vt:lpstr>OBIECTIV GENERAL ERASMUS +</vt:lpstr>
      <vt:lpstr> OBIECTIVE  PROIECT</vt:lpstr>
      <vt:lpstr> ACTIVITĂȚI GRUP ȚINTA</vt:lpstr>
      <vt:lpstr>MONITORIZARE PARTICIPANTI MOBILITATE PROIECT </vt:lpstr>
      <vt:lpstr>PROFIL PARTICIPANTI</vt:lpstr>
      <vt:lpstr>IMPACT PROIECT MOBILITATE VET</vt:lpstr>
      <vt:lpstr>IMPACT PROIECT MOBILITATE VET bis</vt:lpstr>
      <vt:lpstr>IMPACT PROIECT MOBILITATE VET bis 2</vt:lpstr>
      <vt:lpstr>IMPACT PROIECT MOBILITATE VET bis 3</vt:lpstr>
      <vt:lpstr>EVALUARE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PROIECT DE MOBILITATE VET ERASMUS+ ,,ÎnvĂȚĂm tehnologia gastronomiei” 2020-1-RO01-KA102-079269 E-GASTRONOMICAL</dc:title>
  <dc:creator>Cornel Nicolai</dc:creator>
  <cp:lastModifiedBy>Cornel Nicolai</cp:lastModifiedBy>
  <cp:revision>41</cp:revision>
  <dcterms:created xsi:type="dcterms:W3CDTF">2021-01-11T11:51:30Z</dcterms:created>
  <dcterms:modified xsi:type="dcterms:W3CDTF">2021-01-20T15:42:43Z</dcterms:modified>
</cp:coreProperties>
</file>